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69" r:id="rId2"/>
    <p:sldId id="384" r:id="rId3"/>
    <p:sldId id="386" r:id="rId4"/>
    <p:sldId id="392" r:id="rId5"/>
    <p:sldId id="387" r:id="rId6"/>
    <p:sldId id="388" r:id="rId7"/>
    <p:sldId id="389" r:id="rId8"/>
    <p:sldId id="390" r:id="rId9"/>
    <p:sldId id="391" r:id="rId10"/>
    <p:sldId id="361" r:id="rId11"/>
    <p:sldId id="360" r:id="rId12"/>
    <p:sldId id="359" r:id="rId13"/>
    <p:sldId id="382" r:id="rId1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6D797D0-EB42-4B1C-98BE-ADD9BA590BC9}">
          <p14:sldIdLst>
            <p14:sldId id="369"/>
            <p14:sldId id="384"/>
            <p14:sldId id="386"/>
            <p14:sldId id="392"/>
            <p14:sldId id="387"/>
            <p14:sldId id="388"/>
            <p14:sldId id="389"/>
            <p14:sldId id="390"/>
            <p14:sldId id="391"/>
            <p14:sldId id="361"/>
            <p14:sldId id="360"/>
            <p14:sldId id="359"/>
            <p14:sldId id="382"/>
          </p14:sldIdLst>
        </p14:section>
        <p14:section name="Nimetön osa" id="{BB34BAAC-75D3-4BA3-B509-743646C8ABBF}">
          <p14:sldIdLst/>
        </p14:section>
        <p14:section name="Nimetön osa" id="{C3176EDF-79FA-48F8-AFB9-941A3CA4835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516"/>
    <a:srgbClr val="FEA517"/>
    <a:srgbClr val="FBA420"/>
    <a:srgbClr val="FF3300"/>
    <a:srgbClr val="00B388"/>
    <a:srgbClr val="FAA00E"/>
    <a:srgbClr val="D7C084"/>
    <a:srgbClr val="B9D5F6"/>
    <a:srgbClr val="BB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9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9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4B12726F-F59F-489D-AE50-1D955A52932E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90" y="9428164"/>
            <a:ext cx="2946400" cy="49688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1D2C7926-EFEE-4019-8D58-C5D108B25C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9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93B8-F7B2-45AF-A4E9-521F0D794694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CFCC-4986-4D7D-8B63-8D9094EE9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90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915400" y="5915025"/>
            <a:ext cx="32766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3481570"/>
            <a:ext cx="10363200" cy="1470025"/>
          </a:xfrm>
        </p:spPr>
        <p:txBody>
          <a:bodyPr/>
          <a:lstStyle>
            <a:lvl1pPr algn="ctr">
              <a:defRPr sz="5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5397500"/>
            <a:ext cx="8534400" cy="10082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999" y="543402"/>
            <a:ext cx="3818855" cy="22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EB220F-77FE-2B4F-92DD-A1C1E7A3B16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37704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BC07B4-FE8E-CE49-89EC-9E6D8CF6DC3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</p:spTree>
    <p:extLst>
      <p:ext uri="{BB962C8B-B14F-4D97-AF65-F5344CB8AC3E}">
        <p14:creationId xmlns:p14="http://schemas.microsoft.com/office/powerpoint/2010/main" val="286383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B06F-A8ED-1F48-9EEF-8AA1581A1A9E}" type="datetimeFigureOut">
              <a:rPr lang="fi-FI"/>
              <a:pPr>
                <a:defRPr/>
              </a:pPr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3BF6F5-9612-B545-980B-39031E58D10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927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505D-5597-744F-864B-B4D7460774F1}" type="datetimeFigureOut">
              <a:rPr lang="fi-FI"/>
              <a:pPr>
                <a:defRPr/>
              </a:pPr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38C0B-3E53-E84E-A768-9FFBB737230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726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49ACFE-B4D3-EE4D-B15C-BB2B7EC0F1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40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06462"/>
          </a:xfrm>
        </p:spPr>
        <p:txBody>
          <a:bodyPr anchor="t" anchorCtr="0"/>
          <a:lstStyle>
            <a:lvl1pPr>
              <a:defRPr sz="2000"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49ACFE-B4D3-EE4D-B15C-BB2B7EC0F1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8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04FD54-94C1-E440-8791-47BFA6F8605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5935092"/>
            <a:ext cx="1498600" cy="7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056C36-E914-9D4A-8CE9-921C773551D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4934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E5B12A-9B97-A846-AD07-F8F61AB953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6878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B6A847-484A-2C40-A143-47923D9A8C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7647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192088" y="149225"/>
            <a:ext cx="4049712" cy="6607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46228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22800" y="274638"/>
            <a:ext cx="718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7608888" y="1549400"/>
            <a:ext cx="4341812" cy="455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2032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203200" y="274638"/>
            <a:ext cx="117856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1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60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6D94F8-24AC-FE44-8750-38ECF2C5F1BE}" type="datetimeFigureOut">
              <a:rPr lang="fi-FI" smtClean="0"/>
              <a:pPr>
                <a:defRPr/>
              </a:pPr>
              <a:t>1.11.2022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96900" y="6356351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B9EE08-021B-EB46-8857-5C09F103828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45600" y="6202668"/>
            <a:ext cx="2641600" cy="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5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B410DE7-74E4-4A7D-84CF-85098212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1" y="5287664"/>
            <a:ext cx="2847079" cy="157033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5B60E2-7129-496D-B5CB-BEA13EE0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3" y="3195961"/>
            <a:ext cx="10295138" cy="2958517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		</a:t>
            </a:r>
            <a:r>
              <a:rPr lang="fi-FI" b="1" dirty="0">
                <a:solidFill>
                  <a:schemeClr val="tx2"/>
                </a:solidFill>
              </a:rPr>
              <a:t> 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2"/>
                </a:solidFill>
              </a:rPr>
              <a:t>	HÄVIKKI-INFOA KOULUILLE</a:t>
            </a:r>
            <a:endParaRPr lang="fi-F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b="1" dirty="0">
                <a:solidFill>
                  <a:schemeClr val="tx2"/>
                </a:solidFill>
              </a:rPr>
              <a:t>Hankkeen Älä ruoki hukkaa! - Perusopetuksen oppilaat vaikuttajina ruokahävikin vähentämiseksi kotitalouksissa materiaalia</a:t>
            </a:r>
            <a:r>
              <a:rPr lang="fi-FI" sz="1400" dirty="0"/>
              <a:t>											</a:t>
            </a:r>
            <a:endParaRPr lang="fi-FI" sz="1800" dirty="0"/>
          </a:p>
          <a:p>
            <a:pPr marL="3657600" lvl="8" indent="0">
              <a:buNone/>
            </a:pPr>
            <a:r>
              <a:rPr lang="fi-FI" sz="1800" dirty="0"/>
              <a:t>               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B45F0-E7D3-402B-9286-1C1A606F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4" y="144839"/>
            <a:ext cx="5202315" cy="340240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4438EE2-7381-4BD1-A3EF-1B384EB0C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504" y="6010183"/>
            <a:ext cx="1268078" cy="70297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95DB3D9-DF05-4220-9D4D-D527A487B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76" y="6005169"/>
            <a:ext cx="1545544" cy="72861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42CA10F-0767-4166-B0AD-CEA8542F0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323" y="5903650"/>
            <a:ext cx="1542422" cy="8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0E146A-9598-4892-B365-E0BF6E191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74316" y="-215232"/>
            <a:ext cx="7162800" cy="4978400"/>
          </a:xfrm>
        </p:spPr>
        <p:txBody>
          <a:bodyPr/>
          <a:lstStyle/>
          <a:p>
            <a:endParaRPr lang="fi-FI" sz="2400" dirty="0"/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D009CF5-73E7-42E5-A3B5-0F79113A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125" y="-1383632"/>
            <a:ext cx="11785600" cy="838200"/>
          </a:xfrm>
        </p:spPr>
        <p:txBody>
          <a:bodyPr/>
          <a:lstStyle/>
          <a:p>
            <a:r>
              <a:rPr lang="fi-FI" dirty="0"/>
              <a:t>Kolme toimenpidettä </a:t>
            </a:r>
          </a:p>
        </p:txBody>
      </p:sp>
      <p:pic>
        <p:nvPicPr>
          <p:cNvPr id="5" name="Sisällön paikkamerkki 11">
            <a:extLst>
              <a:ext uri="{FF2B5EF4-FFF2-40B4-BE49-F238E27FC236}">
                <a16:creationId xmlns:a16="http://schemas.microsoft.com/office/drawing/2014/main" id="{81C3548D-824E-4BF2-A07E-B2BB33E0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305" y="789272"/>
            <a:ext cx="8527983" cy="51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69668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19F154-EE7F-4DA0-80E1-69271DD6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E9FEF-2492-4EE2-8967-E4A61092AD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dirty="0"/>
              <a:t> </a:t>
            </a:r>
          </a:p>
        </p:txBody>
      </p:sp>
      <p:pic>
        <p:nvPicPr>
          <p:cNvPr id="8" name="Sisällön paikkamerkki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8B74D08-AFD0-41C1-9831-971C3DDB3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86" y="731831"/>
            <a:ext cx="8393229" cy="5283958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566366F-56E0-40C2-8428-696DF5E884B8}"/>
              </a:ext>
            </a:extLst>
          </p:cNvPr>
          <p:cNvSpPr txBox="1"/>
          <p:nvPr/>
        </p:nvSpPr>
        <p:spPr>
          <a:xfrm flipH="1">
            <a:off x="681442" y="1515291"/>
            <a:ext cx="4212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84149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B86628-ECFE-4617-9E60-3CB3A0DB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7018"/>
            <a:ext cx="10972800" cy="3306816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sz="3600" dirty="0"/>
          </a:p>
          <a:p>
            <a:endParaRPr lang="fi-FI" sz="20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E7D0D320-C9B9-4EFD-B368-B5280CA2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162" y="837398"/>
            <a:ext cx="9663764" cy="49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4427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990C2A-2454-48C5-8CCC-CB768C42C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91" y="904774"/>
            <a:ext cx="9115123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F872BB1C-ECF8-4B4C-8039-95D8F053AA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850188" y="3465934"/>
            <a:ext cx="4341812" cy="3392066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9F61F7-2835-4B98-83F2-1118C8F2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300" y="1168400"/>
            <a:ext cx="7162800" cy="4857214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Ruokahävikki on turhaa jätettä, jonka synty olisi voitu välttää esimerkiksi </a:t>
            </a:r>
          </a:p>
          <a:p>
            <a:pPr>
              <a:buFontTx/>
              <a:buChar char="-"/>
            </a:pPr>
            <a:r>
              <a:rPr lang="fi-FI" dirty="0"/>
              <a:t>ennakoimalla paremmin </a:t>
            </a:r>
          </a:p>
          <a:p>
            <a:pPr>
              <a:buFontTx/>
              <a:buChar char="-"/>
            </a:pPr>
            <a:r>
              <a:rPr lang="fi-FI" dirty="0"/>
              <a:t>valmistamalla ruokaa oikea määrä </a:t>
            </a:r>
          </a:p>
          <a:p>
            <a:pPr>
              <a:buFontTx/>
              <a:buChar char="-"/>
            </a:pPr>
            <a:r>
              <a:rPr lang="fi-FI" dirty="0"/>
              <a:t>säilyttämällä ruoka toisella tavalla </a:t>
            </a:r>
          </a:p>
          <a:p>
            <a:pPr>
              <a:buFontTx/>
              <a:buChar char="-"/>
            </a:pPr>
            <a:r>
              <a:rPr lang="fi-FI" dirty="0"/>
              <a:t>arviolta  6 % kotiin ostetusta ruoasta päätyy roskiin.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Ruokahävikkiä syntyy ruokaketjun kaikissa vaiheissa, mutta kaikkein eniten kotitalouksissa.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382B3D-9F4B-4795-A698-73ACD3F9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8937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Mitä on </a:t>
            </a:r>
            <a:r>
              <a:rPr lang="en-US" dirty="0" err="1"/>
              <a:t>ruokahävikki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1347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4A90C8-EC18-4263-9277-2E613157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>
                <a:latin typeface="+mn-lt"/>
              </a:rPr>
              <a:t>Ruokahävikin jakautuminen ruokaketjussa</a:t>
            </a:r>
            <a:endParaRPr lang="fi-FI" dirty="0">
              <a:latin typeface="+mn-lt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B8037AA-C09E-4117-B2E0-06C94008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727" y="1417638"/>
            <a:ext cx="5687082" cy="492740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4E4CFBD-2AAA-4DB4-BC7F-D7B37A15B500}"/>
              </a:ext>
            </a:extLst>
          </p:cNvPr>
          <p:cNvSpPr txBox="1"/>
          <p:nvPr/>
        </p:nvSpPr>
        <p:spPr>
          <a:xfrm flipH="1">
            <a:off x="208713" y="6214030"/>
            <a:ext cx="363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Grafiikka</a:t>
            </a:r>
            <a:r>
              <a:rPr lang="fi-FI" dirty="0"/>
              <a:t>: Jouni Hyvärinen, Luke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37E1BFF-BFA0-4072-870D-2A46735195D5}"/>
              </a:ext>
            </a:extLst>
          </p:cNvPr>
          <p:cNvSpPr txBox="1"/>
          <p:nvPr/>
        </p:nvSpPr>
        <p:spPr>
          <a:xfrm>
            <a:off x="1773044" y="2308302"/>
            <a:ext cx="16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Kotitaloudet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5A27B8D-F28A-4D06-85AE-ED3BA4CA2068}"/>
              </a:ext>
            </a:extLst>
          </p:cNvPr>
          <p:cNvSpPr txBox="1"/>
          <p:nvPr/>
        </p:nvSpPr>
        <p:spPr>
          <a:xfrm flipH="1">
            <a:off x="2027663" y="5142855"/>
            <a:ext cx="16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Ruokapalvelut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01C1B4F-438F-4A7A-91E2-A9BD8DC46830}"/>
              </a:ext>
            </a:extLst>
          </p:cNvPr>
          <p:cNvSpPr txBox="1"/>
          <p:nvPr/>
        </p:nvSpPr>
        <p:spPr>
          <a:xfrm flipH="1">
            <a:off x="7940782" y="1417638"/>
            <a:ext cx="189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Alkutuotanto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C02714E-F3CE-47CC-8072-316DDD94A468}"/>
              </a:ext>
            </a:extLst>
          </p:cNvPr>
          <p:cNvSpPr txBox="1"/>
          <p:nvPr/>
        </p:nvSpPr>
        <p:spPr>
          <a:xfrm flipH="1">
            <a:off x="9132809" y="4315521"/>
            <a:ext cx="138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Teollisuus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9741D3C-C2EB-4D2F-9CBD-5860D2957F25}"/>
              </a:ext>
            </a:extLst>
          </p:cNvPr>
          <p:cNvSpPr txBox="1"/>
          <p:nvPr/>
        </p:nvSpPr>
        <p:spPr>
          <a:xfrm>
            <a:off x="8515219" y="5643187"/>
            <a:ext cx="123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Kauppa</a:t>
            </a:r>
          </a:p>
        </p:txBody>
      </p:sp>
    </p:spTree>
    <p:extLst>
      <p:ext uri="{BB962C8B-B14F-4D97-AF65-F5344CB8AC3E}">
        <p14:creationId xmlns:p14="http://schemas.microsoft.com/office/powerpoint/2010/main" val="169949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9D73AEA-8504-47E2-AED7-A6E2285D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51" y="338951"/>
            <a:ext cx="9144000" cy="573405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A24ABF7-3F3A-4CAE-B336-A04B109AF326}"/>
              </a:ext>
            </a:extLst>
          </p:cNvPr>
          <p:cNvSpPr txBox="1"/>
          <p:nvPr/>
        </p:nvSpPr>
        <p:spPr>
          <a:xfrm>
            <a:off x="382553" y="6409938"/>
            <a:ext cx="670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Ruokahävikkiseuranta ja tiekartta 2018 - 2020, Luke   </a:t>
            </a:r>
          </a:p>
        </p:txBody>
      </p:sp>
    </p:spTree>
    <p:extLst>
      <p:ext uri="{BB962C8B-B14F-4D97-AF65-F5344CB8AC3E}">
        <p14:creationId xmlns:p14="http://schemas.microsoft.com/office/powerpoint/2010/main" val="213270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87908C-55CF-49DF-B7A8-7C1A0CA9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Ruokahävikin aiheuttamat haitat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7098D61-712C-49FB-BB62-75484BAAF51B}"/>
              </a:ext>
            </a:extLst>
          </p:cNvPr>
          <p:cNvSpPr txBox="1"/>
          <p:nvPr/>
        </p:nvSpPr>
        <p:spPr>
          <a:xfrm>
            <a:off x="814039" y="1739590"/>
            <a:ext cx="11133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800" dirty="0"/>
              <a:t>ruoan tuottaminen, kuljettaminen ja valmistaminen vaativat   </a:t>
            </a:r>
          </a:p>
          <a:p>
            <a:r>
              <a:rPr lang="fi-FI" sz="2800" dirty="0"/>
              <a:t>     tuotantopanoksia, kuluttavat energiaa aiheuttaen päästöjä</a:t>
            </a:r>
          </a:p>
          <a:p>
            <a:r>
              <a:rPr lang="fi-FI" sz="2800" dirty="0"/>
              <a:t>     </a:t>
            </a:r>
            <a:r>
              <a:rPr lang="fi-FI" sz="2800" dirty="0">
                <a:sym typeface="Wingdings" panose="05000000000000000000" pitchFamily="2" charset="2"/>
              </a:rPr>
              <a:t> j</a:t>
            </a:r>
            <a:r>
              <a:rPr lang="fi-FI" sz="2800" dirty="0"/>
              <a:t>os ruoka päätyy roskiin, ovat päästöt syntyneet turhaan</a:t>
            </a:r>
          </a:p>
          <a:p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  Suomessa kotitalouksissa poisheitetyn ruoan ilmastovaikutukset vastaavat      </a:t>
            </a:r>
          </a:p>
          <a:p>
            <a:r>
              <a:rPr lang="fi-FI" sz="2800" dirty="0"/>
              <a:t>     100 000 keskivertohenkilöauton hiilidioksidipäästöjä</a:t>
            </a:r>
          </a:p>
        </p:txBody>
      </p:sp>
    </p:spTree>
    <p:extLst>
      <p:ext uri="{BB962C8B-B14F-4D97-AF65-F5344CB8AC3E}">
        <p14:creationId xmlns:p14="http://schemas.microsoft.com/office/powerpoint/2010/main" val="10987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38E193-E4CB-4F9E-93D4-7AFC8E98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7561"/>
            <a:ext cx="10972800" cy="5568603"/>
          </a:xfrm>
        </p:spPr>
        <p:txBody>
          <a:bodyPr/>
          <a:lstStyle/>
          <a:p>
            <a:r>
              <a:rPr lang="fi-FI" dirty="0"/>
              <a:t>Kotitalouksien ruokahävikki johtuu useimmiten suunnittelemattomuudesta, arjen muutoksista sekä keittiötaitojen ja viitseliäisyyden heikkenemisestä. Tähteitä ei hyödynnetä ja parasta ennen -elintarvikkeita käsitellään usein kuin viimeisen käyttöpäivän tuotteita.</a:t>
            </a:r>
          </a:p>
          <a:p>
            <a:r>
              <a:rPr lang="fi-FI" dirty="0"/>
              <a:t>Kuluttajien toiveet ja vaatimukset heijastuvat myös teollisuuden, kaupan ja ravintoloiden hävikkiin. Osittain ongelma ratkeaisi kulutustapojen muutoksella, mikä on yksi ruokahävikin vastaisen työn tavoitteista.</a:t>
            </a:r>
          </a:p>
          <a:p>
            <a:endParaRPr lang="fi-FI" sz="1400" dirty="0"/>
          </a:p>
          <a:p>
            <a:endParaRPr lang="fi-FI" sz="1400" dirty="0"/>
          </a:p>
          <a:p>
            <a:pPr marL="0" indent="0">
              <a:buNone/>
            </a:pPr>
            <a:r>
              <a:rPr lang="fi-FI" sz="2000" dirty="0"/>
              <a:t>Lähde: Luke</a:t>
            </a:r>
          </a:p>
        </p:txBody>
      </p:sp>
    </p:spTree>
    <p:extLst>
      <p:ext uri="{BB962C8B-B14F-4D97-AF65-F5344CB8AC3E}">
        <p14:creationId xmlns:p14="http://schemas.microsoft.com/office/powerpoint/2010/main" val="34596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A99A745-F35E-4537-9E4D-D1F2E7D0CE4F}"/>
              </a:ext>
            </a:extLst>
          </p:cNvPr>
          <p:cNvSpPr/>
          <p:nvPr/>
        </p:nvSpPr>
        <p:spPr>
          <a:xfrm>
            <a:off x="1495614" y="1663958"/>
            <a:ext cx="97585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2400" b="1" dirty="0">
                <a:solidFill>
                  <a:srgbClr val="272527"/>
                </a:solidFill>
                <a:latin typeface="+mj-lt"/>
              </a:rPr>
              <a:t>Suunnittele ateriat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  <a:latin typeface="+mj-lt"/>
              </a:rPr>
              <a:t>suunnitelmallisuus, viitseliäisyys, ruoanvalmistustaidot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  <a:latin typeface="+mj-lt"/>
              </a:rPr>
              <a:t>pidä listaa kotona olevista ruoka-aineista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  <a:latin typeface="+mj-lt"/>
              </a:rPr>
              <a:t>tee ostoslista etukäteen suunnittelemiesi aterioiden perusteella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272527"/>
              </a:solidFill>
              <a:latin typeface="+mj-lt"/>
            </a:endParaRPr>
          </a:p>
          <a:p>
            <a:pPr fontAlgn="base"/>
            <a:r>
              <a:rPr lang="fi-FI" sz="2400" b="1" dirty="0">
                <a:solidFill>
                  <a:srgbClr val="272527"/>
                </a:solidFill>
                <a:latin typeface="+mj-lt"/>
              </a:rPr>
              <a:t>Ruuanvalmistusvinkkejä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  <a:latin typeface="+mj-lt"/>
              </a:rPr>
              <a:t>hyödynnä pakastinta, pakasta esimerkiksi leipää tai ruokaa jos sitä jää ruoanlaitosta yli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tähteitä voi hyödyntää esimerkiksi  esim. pizzoissa, padoissa, keitoissa, </a:t>
            </a:r>
            <a:r>
              <a:rPr lang="fi-FI" sz="2400" dirty="0" err="1">
                <a:solidFill>
                  <a:srgbClr val="272527"/>
                </a:solidFill>
              </a:rPr>
              <a:t>smoothiessa</a:t>
            </a:r>
            <a:endParaRPr lang="fi-FI" sz="2400" dirty="0">
              <a:solidFill>
                <a:srgbClr val="272527"/>
              </a:solidFill>
              <a:latin typeface="+mj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  <a:latin typeface="+mj-lt"/>
              </a:rPr>
              <a:t>ota evääksi töihin ylijäänyt ruoka</a:t>
            </a:r>
          </a:p>
          <a:p>
            <a:pPr fontAlgn="base"/>
            <a:r>
              <a:rPr lang="fi-FI" sz="2400" dirty="0">
                <a:solidFill>
                  <a:srgbClr val="272527"/>
                </a:solidFill>
                <a:latin typeface="+mj-lt"/>
              </a:rPr>
              <a:t> </a:t>
            </a:r>
          </a:p>
          <a:p>
            <a:pPr fontAlgn="base"/>
            <a:r>
              <a:rPr lang="fi-FI" sz="2400" dirty="0">
                <a:solidFill>
                  <a:srgbClr val="272527"/>
                </a:solidFill>
                <a:latin typeface="+mj-lt"/>
              </a:rPr>
              <a:t> </a:t>
            </a:r>
          </a:p>
          <a:p>
            <a:pPr fontAlgn="base"/>
            <a:r>
              <a:rPr lang="fi-FI" sz="2400" dirty="0">
                <a:solidFill>
                  <a:srgbClr val="272527"/>
                </a:solidFill>
                <a:latin typeface="+mj-lt"/>
              </a:rPr>
              <a:t> </a:t>
            </a:r>
            <a:endParaRPr lang="fi-FI" sz="2400" b="0" i="0" dirty="0">
              <a:solidFill>
                <a:srgbClr val="272527"/>
              </a:solidFill>
              <a:effectLst/>
              <a:latin typeface="+mj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329A599-0FB8-45C8-818B-CD089AEADAF0}"/>
              </a:ext>
            </a:extLst>
          </p:cNvPr>
          <p:cNvSpPr txBox="1"/>
          <p:nvPr/>
        </p:nvSpPr>
        <p:spPr>
          <a:xfrm>
            <a:off x="1495614" y="584311"/>
            <a:ext cx="9152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Vinkkejä ruokahukan vähentämiseen</a:t>
            </a:r>
          </a:p>
        </p:txBody>
      </p:sp>
    </p:spTree>
    <p:extLst>
      <p:ext uri="{BB962C8B-B14F-4D97-AF65-F5344CB8AC3E}">
        <p14:creationId xmlns:p14="http://schemas.microsoft.com/office/powerpoint/2010/main" val="29605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709EBB9A-52E2-4ED3-A3DC-9176BEE1FFE6}"/>
              </a:ext>
            </a:extLst>
          </p:cNvPr>
          <p:cNvSpPr/>
          <p:nvPr/>
        </p:nvSpPr>
        <p:spPr>
          <a:xfrm>
            <a:off x="1541488" y="530717"/>
            <a:ext cx="91090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dirty="0">
                <a:solidFill>
                  <a:srgbClr val="272527"/>
                </a:solidFill>
                <a:latin typeface="Lucida Sans" panose="020B0602030504020204" pitchFamily="34" charset="0"/>
              </a:rPr>
              <a:t> </a:t>
            </a:r>
          </a:p>
          <a:p>
            <a:pPr fontAlgn="base"/>
            <a:r>
              <a:rPr lang="fi-FI" sz="2400" b="1" dirty="0">
                <a:solidFill>
                  <a:srgbClr val="272527"/>
                </a:solidFill>
              </a:rPr>
              <a:t>Pienennä hukkaa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parasta ennen ei ole sama kuin viimeinen käyttöpäivä </a:t>
            </a:r>
            <a:r>
              <a:rPr lang="fi-FI" sz="2400" dirty="0">
                <a:solidFill>
                  <a:srgbClr val="272527"/>
                </a:solidFill>
                <a:sym typeface="Wingdings" panose="05000000000000000000" pitchFamily="2" charset="2"/>
              </a:rPr>
              <a:t> u</a:t>
            </a:r>
            <a:r>
              <a:rPr lang="fi-FI" sz="2400" dirty="0">
                <a:solidFill>
                  <a:srgbClr val="272527"/>
                </a:solidFill>
              </a:rPr>
              <a:t>sein haistamalla tai maistamalla tunnistaa, ovatko esimerkiksi maitotuotteet menneet pilalle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pyri pitämään kodin ruoka-ainevarastot sopivan pienenä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tarkista ruokakaappien sisältö ja pidä kaapintyhjennyspäivä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älä osta uutta, vaan valmista ruoka siitä mitä löydät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ota ruokaa lautaselle sen verran kun syöt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pienet kappaleruoat </a:t>
            </a:r>
            <a:r>
              <a:rPr lang="fi-FI" sz="2400" dirty="0">
                <a:solidFill>
                  <a:srgbClr val="272527"/>
                </a:solidFill>
                <a:sym typeface="Wingdings" panose="05000000000000000000" pitchFamily="2" charset="2"/>
              </a:rPr>
              <a:t> enemmän syövä voi ottaa useamman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2725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0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FFD5791-7E85-4B12-B011-A2A216A3D704}"/>
              </a:ext>
            </a:extLst>
          </p:cNvPr>
          <p:cNvSpPr/>
          <p:nvPr/>
        </p:nvSpPr>
        <p:spPr>
          <a:xfrm>
            <a:off x="1419119" y="1095563"/>
            <a:ext cx="8929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i-FI" sz="2400" b="1" dirty="0">
                <a:solidFill>
                  <a:srgbClr val="272527"/>
                </a:solidFill>
              </a:rPr>
              <a:t>Säilytysvinkkejä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säilytä hedelmät ja vihannekset niin, että ne säilyvät mahdollisimman tuoreena, katso esimerkiksi yrteistä optimaaliset säilytyslämpötilat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monet kasvikset ja hedelmät vapauttavat kypsyessään etyleenikaasua, joka kypsyttää muita hedelmiä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säilytä banaanit, omenat ja tomaatit erillään muista vihanneksista ja hedelmistä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272527"/>
                </a:solidFill>
              </a:rPr>
              <a:t>kananmunat säilyvät pitkään vielä päiväyksen jälkeen, tärkeintä on säilyttää ne tasaisessa lämpötilassa </a:t>
            </a:r>
            <a:r>
              <a:rPr lang="fi-FI" sz="2400" dirty="0">
                <a:solidFill>
                  <a:srgbClr val="272527"/>
                </a:solidFill>
                <a:sym typeface="Wingdings" panose="05000000000000000000" pitchFamily="2" charset="2"/>
              </a:rPr>
              <a:t> k</a:t>
            </a:r>
            <a:r>
              <a:rPr lang="fi-FI" sz="2400" dirty="0">
                <a:solidFill>
                  <a:srgbClr val="272527"/>
                </a:solidFill>
              </a:rPr>
              <a:t>ananmunan tuoreuden voita tarkistaa laittamalla sen vesilasiin: jos se uppoaa, muna on vielä syömiskelpoista, jos kelluu, on se taatusti vanhentunut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272527"/>
              </a:solidFill>
            </a:endParaRPr>
          </a:p>
          <a:p>
            <a:pPr lvl="0" fontAlgn="base"/>
            <a:r>
              <a:rPr lang="fi-FI" sz="2400" b="1" dirty="0">
                <a:solidFill>
                  <a:srgbClr val="272527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034989"/>
      </p:ext>
    </p:extLst>
  </p:cSld>
  <p:clrMapOvr>
    <a:masterClrMapping/>
  </p:clrMapOvr>
</p:sld>
</file>

<file path=ppt/theme/theme1.xml><?xml version="1.0" encoding="utf-8"?>
<a:theme xmlns:a="http://schemas.openxmlformats.org/drawingml/2006/main" name="maajakotitalousnaiset">
  <a:themeElements>
    <a:clrScheme name="mjnk2">
      <a:dk1>
        <a:sysClr val="windowText" lastClr="000000"/>
      </a:dk1>
      <a:lt1>
        <a:sysClr val="window" lastClr="FFFFFF"/>
      </a:lt1>
      <a:dk2>
        <a:srgbClr val="FB672C"/>
      </a:dk2>
      <a:lt2>
        <a:srgbClr val="FFFFFE"/>
      </a:lt2>
      <a:accent1>
        <a:srgbClr val="FB672C"/>
      </a:accent1>
      <a:accent2>
        <a:srgbClr val="00B395"/>
      </a:accent2>
      <a:accent3>
        <a:srgbClr val="AD152D"/>
      </a:accent3>
      <a:accent4>
        <a:srgbClr val="FEC307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400</Words>
  <Application>Microsoft Office PowerPoint</Application>
  <PresentationFormat>Laajakuva</PresentationFormat>
  <Paragraphs>69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Lucida Sans</vt:lpstr>
      <vt:lpstr>maajakotitalousnaiset</vt:lpstr>
      <vt:lpstr>PowerPoint-esitys</vt:lpstr>
      <vt:lpstr>Mitä on ruokahävikki? </vt:lpstr>
      <vt:lpstr>Ruokahävikin jakautuminen ruokaketjussa</vt:lpstr>
      <vt:lpstr>PowerPoint-esitys</vt:lpstr>
      <vt:lpstr>Ruokahävikin aiheuttamat haitat</vt:lpstr>
      <vt:lpstr>PowerPoint-esitys</vt:lpstr>
      <vt:lpstr>PowerPoint-esitys</vt:lpstr>
      <vt:lpstr>PowerPoint-esitys</vt:lpstr>
      <vt:lpstr>PowerPoint-esitys</vt:lpstr>
      <vt:lpstr>Kolme toimenpidettä </vt:lpstr>
      <vt:lpstr> 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Älä ruoki hukkaa! Tervetuloa</dc:title>
  <dc:creator>Marita Suontausta</dc:creator>
  <cp:lastModifiedBy>Marita Suontausta</cp:lastModifiedBy>
  <cp:revision>57</cp:revision>
  <dcterms:created xsi:type="dcterms:W3CDTF">2021-01-27T09:36:57Z</dcterms:created>
  <dcterms:modified xsi:type="dcterms:W3CDTF">2022-11-01T06:18:42Z</dcterms:modified>
</cp:coreProperties>
</file>