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309" r:id="rId3"/>
    <p:sldId id="264" r:id="rId4"/>
    <p:sldId id="265" r:id="rId5"/>
    <p:sldId id="266" r:id="rId6"/>
    <p:sldId id="267" r:id="rId7"/>
    <p:sldId id="268" r:id="rId8"/>
    <p:sldId id="269" r:id="rId9"/>
    <p:sldId id="270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83E"/>
    <a:srgbClr val="D60000"/>
    <a:srgbClr val="2EC66C"/>
    <a:srgbClr val="FEA54C"/>
    <a:srgbClr val="D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9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583333333333334"/>
          <c:y val="1.2500000000000001E-2"/>
          <c:w val="0.63749999999999996"/>
          <c:h val="0.95625000000000004"/>
        </c:manualLayout>
      </c:layout>
      <c:doughnutChart>
        <c:varyColors val="1"/>
        <c:ser>
          <c:idx val="0"/>
          <c:order val="0"/>
          <c:tx>
            <c:strRef>
              <c:f>Taul1!$B$1</c:f>
              <c:strCache>
                <c:ptCount val="1"/>
                <c:pt idx="0">
                  <c:v>Myynti</c:v>
                </c:pt>
              </c:strCache>
            </c:strRef>
          </c:tx>
          <c:explosion val="22"/>
          <c:dPt>
            <c:idx val="0"/>
            <c:bubble3D val="0"/>
            <c:spPr>
              <a:solidFill>
                <a:srgbClr val="DA0000"/>
              </a:solidFill>
              <a:ln>
                <a:solidFill>
                  <a:srgbClr val="C00000">
                    <a:alpha val="6000"/>
                  </a:srgb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0-9F3E-4FE3-8A17-C5AC6E47258E}"/>
              </c:ext>
            </c:extLst>
          </c:dPt>
          <c:dPt>
            <c:idx val="1"/>
            <c:bubble3D val="0"/>
            <c:explosion val="19"/>
            <c:extLst>
              <c:ext xmlns:c16="http://schemas.microsoft.com/office/drawing/2014/chart" uri="{C3380CC4-5D6E-409C-BE32-E72D297353CC}">
                <c16:uniqueId val="{00000001-9F3E-4FE3-8A17-C5AC6E47258E}"/>
              </c:ext>
            </c:extLst>
          </c:dPt>
          <c:dPt>
            <c:idx val="2"/>
            <c:bubble3D val="0"/>
            <c:spPr>
              <a:solidFill>
                <a:srgbClr val="2EC66C"/>
              </a:solidFill>
              <a:ln>
                <a:solidFill>
                  <a:schemeClr val="accent6"/>
                </a:solidFill>
              </a:ln>
            </c:spPr>
            <c:extLst>
              <c:ext xmlns:c16="http://schemas.microsoft.com/office/drawing/2014/chart" uri="{C3380CC4-5D6E-409C-BE32-E72D297353CC}">
                <c16:uniqueId val="{00000002-9F3E-4FE3-8A17-C5AC6E47258E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3-9F3E-4FE3-8A17-C5AC6E47258E}"/>
              </c:ext>
            </c:extLst>
          </c:dPt>
          <c:cat>
            <c:strRef>
              <c:f>Taul1!$A$2:$A$5</c:f>
              <c:strCache>
                <c:ptCount val="4"/>
                <c:pt idx="0">
                  <c:v>1. neljännes</c:v>
                </c:pt>
                <c:pt idx="1">
                  <c:v>2. neljännes</c:v>
                </c:pt>
                <c:pt idx="2">
                  <c:v>3. neljännes</c:v>
                </c:pt>
                <c:pt idx="3">
                  <c:v>4. neljännes</c:v>
                </c:pt>
              </c:strCache>
            </c:strRef>
          </c:cat>
          <c:val>
            <c:numRef>
              <c:f>Taul1!$B$2:$B$5</c:f>
              <c:numCache>
                <c:formatCode>General</c:formatCode>
                <c:ptCount val="4"/>
                <c:pt idx="0">
                  <c:v>25</c:v>
                </c:pt>
                <c:pt idx="1">
                  <c:v>25</c:v>
                </c:pt>
                <c:pt idx="2">
                  <c:v>25</c:v>
                </c:pt>
                <c:pt idx="3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F3E-4FE3-8A17-C5AC6E4725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70"/>
        <c:holeSize val="50"/>
      </c:doughnutChart>
      <c:spPr>
        <a:noFill/>
        <a:ln w="25410">
          <a:noFill/>
        </a:ln>
      </c:spPr>
    </c:plotArea>
    <c:plotVisOnly val="1"/>
    <c:dispBlanksAs val="gap"/>
    <c:showDLblsOverMax val="0"/>
  </c:chart>
  <c:txPr>
    <a:bodyPr/>
    <a:lstStyle/>
    <a:p>
      <a:pPr>
        <a:defRPr sz="1801"/>
      </a:pPr>
      <a:endParaRPr lang="fi-FI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DA9C097-7E9F-4189-889D-B909060684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F6A6B1F-5EC9-486B-8B66-E3937789FC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62B95D5-2237-493F-BF64-075585575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F35BE-2AB6-4DBE-A3B0-AAA960DD09BB}" type="datetimeFigureOut">
              <a:rPr lang="fi-FI" smtClean="0"/>
              <a:t>30.1.2026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D360BA1-08BD-44A3-82CA-AC36831EB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BCAA47A-96D9-4BEC-8E3B-370E005AE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F5A7D-6189-4CC1-AE0A-23EF2D0879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818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D3A200-D3D9-4CB5-BFAB-0CD461B2C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5EB7E9B-DB77-488E-8D62-AA67FA14FC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A54DA9A-45B0-4EAA-A766-61E7A975A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F35BE-2AB6-4DBE-A3B0-AAA960DD09BB}" type="datetimeFigureOut">
              <a:rPr lang="fi-FI" smtClean="0"/>
              <a:t>30.1.2026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106109D-6B06-44CB-89E0-CEE1DBBFA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7496935-11C1-423F-9A27-66E4428EA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F5A7D-6189-4CC1-AE0A-23EF2D0879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1327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9F8DA38B-D6D4-4BCC-B248-E99C83BF97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94A17F2-2AC4-47A4-91DB-DB2F0343CF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84BB0B4-DE08-4571-9F07-FBB20FF55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F35BE-2AB6-4DBE-A3B0-AAA960DD09BB}" type="datetimeFigureOut">
              <a:rPr lang="fi-FI" smtClean="0"/>
              <a:t>30.1.2026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13A6C14-86F5-409D-82A8-8E695ED09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7CB8274-9C3F-49DF-B412-8CFB60F38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F5A7D-6189-4CC1-AE0A-23EF2D0879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2209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5CE7DD-9899-4FBA-BEDA-2E7F58102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C693E7-3136-4B58-B18F-9E7ABDFA18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9D6E085-B08C-4A1B-9DEC-5C9499DE7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F35BE-2AB6-4DBE-A3B0-AAA960DD09BB}" type="datetimeFigureOut">
              <a:rPr lang="fi-FI" smtClean="0"/>
              <a:t>30.1.2026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A899913-5B6C-4DD4-A8F0-D8568C834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B0EC8C1-9F88-40C3-B26D-C9958F0BE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F5A7D-6189-4CC1-AE0A-23EF2D0879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8255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D7B2C7-03C9-41E2-AA60-27174E258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D1A0E71-1EAC-4426-8E43-11CCB68A52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909E4AB-E3EA-49DC-9B9B-C25B58F57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F35BE-2AB6-4DBE-A3B0-AAA960DD09BB}" type="datetimeFigureOut">
              <a:rPr lang="fi-FI" smtClean="0"/>
              <a:t>30.1.2026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D1E7C41-3CBB-4302-9942-8BD955567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25E9948-A23A-4125-A283-E92D0F14B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F5A7D-6189-4CC1-AE0A-23EF2D0879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1208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D2DD87-67AD-43CA-A969-5D6FCFD5E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9654C11-88AA-4F97-97E9-8CBFCC4130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9DB2C0E-0561-4674-A3DB-D020B90A79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039576C-822D-4813-A301-475AAB4D0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F35BE-2AB6-4DBE-A3B0-AAA960DD09BB}" type="datetimeFigureOut">
              <a:rPr lang="fi-FI" smtClean="0"/>
              <a:t>30.1.2026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A55CFAE-C73C-4174-8415-524954931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05CAB3F-0E91-4974-A856-174825679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F5A7D-6189-4CC1-AE0A-23EF2D0879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7008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898962A-95C7-4B61-85D8-BBDA0758C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AD52FC3-1E6D-40FF-B476-976E347ABF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EB2773B-C70F-40A9-B178-1BE3679985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059DF69-0677-4694-A371-D4ECAEDC78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CE7A277F-1042-4603-8BF5-7D754F6FF5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2EB1E05-D4CC-4F59-8481-9A9AEB838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F35BE-2AB6-4DBE-A3B0-AAA960DD09BB}" type="datetimeFigureOut">
              <a:rPr lang="fi-FI" smtClean="0"/>
              <a:t>30.1.2026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C2CF714C-EA5B-4054-8B17-0FA6B255A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A5F7DE8C-75FD-4E42-B596-8C3D2C531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F5A7D-6189-4CC1-AE0A-23EF2D0879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3789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193DEF-572A-4CA4-AD56-4D64F566B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B7B29F2-1FD7-4515-B2CC-3066F7367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F35BE-2AB6-4DBE-A3B0-AAA960DD09BB}" type="datetimeFigureOut">
              <a:rPr lang="fi-FI" smtClean="0"/>
              <a:t>30.1.2026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67C2A18-6CFA-4D0A-8453-C59127841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14DA35A-BE92-4BB7-85FC-ABBE64845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F5A7D-6189-4CC1-AE0A-23EF2D0879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8286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B2FCF1D-FBCA-4511-90DE-51D70CC58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F35BE-2AB6-4DBE-A3B0-AAA960DD09BB}" type="datetimeFigureOut">
              <a:rPr lang="fi-FI" smtClean="0"/>
              <a:t>30.1.2026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A6E8578B-4248-4906-8102-581C9BF05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C3E2F46-57E8-4C58-9589-32C1824AE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F5A7D-6189-4CC1-AE0A-23EF2D0879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6307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999E98-8CF1-4825-8346-EC113C718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BB406FE-280C-44B7-A836-43E00A8DD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F4B5624-8456-4EA4-BB2C-E29B8F6E45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D0D1962-A319-43C3-B915-054D934AB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F35BE-2AB6-4DBE-A3B0-AAA960DD09BB}" type="datetimeFigureOut">
              <a:rPr lang="fi-FI" smtClean="0"/>
              <a:t>30.1.2026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7B4EFE7-5463-4D65-83FC-94A5253F0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AEFE19A-892C-4F73-AF04-DD3343C4F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F5A7D-6189-4CC1-AE0A-23EF2D0879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8522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B4FA2D-B161-47E9-8599-445912EC5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E1C45954-D98A-472A-BA52-8A7A8E4E12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2D6F3FF-3C05-42D3-A65D-2234C892ED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F74EA52-0235-49E7-81ED-763E67A34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F35BE-2AB6-4DBE-A3B0-AAA960DD09BB}" type="datetimeFigureOut">
              <a:rPr lang="fi-FI" smtClean="0"/>
              <a:t>30.1.2026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317DCC1-1C64-440A-A8E2-D45F51A3D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B2D2CDA-64F5-436C-B764-B4DCA33A0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F5A7D-6189-4CC1-AE0A-23EF2D0879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8712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6A069CA0-4C37-4D40-A3C6-F4487556B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90C5A18-660A-48AC-8D27-F1C89BCAB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A4D6B28-6BF5-4C21-B86C-773636AAAF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F35BE-2AB6-4DBE-A3B0-AAA960DD09BB}" type="datetimeFigureOut">
              <a:rPr lang="fi-FI" smtClean="0"/>
              <a:t>30.1.2026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3962079-96DA-4A85-9D12-AE3CFA7B93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388147E-3959-4496-8F64-303DE378B5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3F5A7D-6189-4CC1-AE0A-23EF2D0879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231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00E4E031-91E4-4BC0-BF93-13BF06B754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1601" y="721382"/>
            <a:ext cx="2997200" cy="1804314"/>
          </a:xfrm>
          <a:prstGeom prst="rect">
            <a:avLst/>
          </a:prstGeom>
        </p:spPr>
      </p:pic>
      <p:sp>
        <p:nvSpPr>
          <p:cNvPr id="4" name="Tekstiruutu 1"/>
          <p:cNvSpPr txBox="1">
            <a:spLocks noChangeArrowheads="1"/>
          </p:cNvSpPr>
          <p:nvPr/>
        </p:nvSpPr>
        <p:spPr bwMode="auto">
          <a:xfrm>
            <a:off x="2088389" y="3819526"/>
            <a:ext cx="8015221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44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YHDISTYKSEN HALLITUKSEN VUOSIKELLO</a:t>
            </a:r>
          </a:p>
        </p:txBody>
      </p:sp>
      <p:pic>
        <p:nvPicPr>
          <p:cNvPr id="3" name="Kuva 2" descr="Kuva, joka sisältää kohteen Grafiikka, clipart, graafinen suunnittelu, logo&#10;&#10;Tekoälyllä luotu sisältö voi olla virheellistä.">
            <a:extLst>
              <a:ext uri="{FF2B5EF4-FFF2-40B4-BE49-F238E27FC236}">
                <a16:creationId xmlns:a16="http://schemas.microsoft.com/office/drawing/2014/main" id="{9B368CD1-5C6E-7159-E775-A1C361111C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2420" y="771217"/>
            <a:ext cx="4272811" cy="2657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608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0" name="Kaavio 1">
            <a:extLst>
              <a:ext uri="{FF2B5EF4-FFF2-40B4-BE49-F238E27FC236}">
                <a16:creationId xmlns:a16="http://schemas.microsoft.com/office/drawing/2014/main" id="{BA74715B-47EF-41D6-8345-F1A9001DBFC3}"/>
              </a:ext>
            </a:extLst>
          </p:cNvPr>
          <p:cNvGraphicFramePr>
            <a:graphicFrameLocks/>
          </p:cNvGraphicFramePr>
          <p:nvPr/>
        </p:nvGraphicFramePr>
        <p:xfrm>
          <a:off x="2997200" y="1346200"/>
          <a:ext cx="6197600" cy="416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6194073" imgH="4163929" progId="Excel.Chart.8">
                  <p:embed/>
                </p:oleObj>
              </mc:Choice>
              <mc:Fallback>
                <p:oleObj r:id="rId2" imgW="6194073" imgH="4163929" progId="Excel.Chart.8">
                  <p:embed/>
                  <p:pic>
                    <p:nvPicPr>
                      <p:cNvPr id="12290" name="Kaavio 1">
                        <a:extLst>
                          <a:ext uri="{FF2B5EF4-FFF2-40B4-BE49-F238E27FC236}">
                            <a16:creationId xmlns:a16="http://schemas.microsoft.com/office/drawing/2014/main" id="{BA74715B-47EF-41D6-8345-F1A9001DBFC3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7200" y="1346200"/>
                        <a:ext cx="6197600" cy="416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Kaavio 2">
            <a:extLst>
              <a:ext uri="{FF2B5EF4-FFF2-40B4-BE49-F238E27FC236}">
                <a16:creationId xmlns:a16="http://schemas.microsoft.com/office/drawing/2014/main" id="{33846301-0A8A-434E-B42A-00926FBEBF3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1553990"/>
              </p:ext>
            </p:extLst>
          </p:nvPr>
        </p:nvGraphicFramePr>
        <p:xfrm>
          <a:off x="3144838" y="1582738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292" name="Suorakulmio 3">
            <a:extLst>
              <a:ext uri="{FF2B5EF4-FFF2-40B4-BE49-F238E27FC236}">
                <a16:creationId xmlns:a16="http://schemas.microsoft.com/office/drawing/2014/main" id="{90DD2C03-801D-48FB-9E24-4D2E31CF00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8525" y="1268413"/>
            <a:ext cx="257333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8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800"/>
          </a:p>
        </p:txBody>
      </p:sp>
      <p:sp>
        <p:nvSpPr>
          <p:cNvPr id="12293" name="Tekstiruutu 2">
            <a:extLst>
              <a:ext uri="{FF2B5EF4-FFF2-40B4-BE49-F238E27FC236}">
                <a16:creationId xmlns:a16="http://schemas.microsoft.com/office/drawing/2014/main" id="{C77AA181-D945-41F8-B6F0-A4A9C41761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170" y="73454"/>
            <a:ext cx="107179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b="1" dirty="0">
                <a:solidFill>
                  <a:srgbClr val="FF883E"/>
                </a:solidFill>
              </a:rPr>
              <a:t>YHDISTYKSEN VUODEN TÄRKEIMMÄT TAPAHTUMAT</a:t>
            </a:r>
          </a:p>
        </p:txBody>
      </p:sp>
      <p:sp>
        <p:nvSpPr>
          <p:cNvPr id="4" name="Pyöristetty suorakulmio 3">
            <a:extLst>
              <a:ext uri="{FF2B5EF4-FFF2-40B4-BE49-F238E27FC236}">
                <a16:creationId xmlns:a16="http://schemas.microsoft.com/office/drawing/2014/main" id="{2D4E2654-43D2-4C74-A351-B669902B42B1}"/>
              </a:ext>
            </a:extLst>
          </p:cNvPr>
          <p:cNvSpPr/>
          <p:nvPr/>
        </p:nvSpPr>
        <p:spPr>
          <a:xfrm>
            <a:off x="6968794" y="1089465"/>
            <a:ext cx="2376487" cy="862012"/>
          </a:xfrm>
          <a:prstGeom prst="roundRect">
            <a:avLst/>
          </a:prstGeom>
          <a:solidFill>
            <a:schemeClr val="accent2"/>
          </a:solidFill>
          <a:ln w="63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altLang="fi-FI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yhdistyksen hallituksen järjestäytymiskokous</a:t>
            </a:r>
          </a:p>
        </p:txBody>
      </p:sp>
      <p:sp>
        <p:nvSpPr>
          <p:cNvPr id="8" name="Pyöristetty suorakulmio 7">
            <a:extLst>
              <a:ext uri="{FF2B5EF4-FFF2-40B4-BE49-F238E27FC236}">
                <a16:creationId xmlns:a16="http://schemas.microsoft.com/office/drawing/2014/main" id="{F266BC06-677F-48EE-A298-BD003FEA4F81}"/>
              </a:ext>
            </a:extLst>
          </p:cNvPr>
          <p:cNvSpPr/>
          <p:nvPr/>
        </p:nvSpPr>
        <p:spPr>
          <a:xfrm>
            <a:off x="7756906" y="2079400"/>
            <a:ext cx="1954213" cy="693737"/>
          </a:xfrm>
          <a:prstGeom prst="roundRect">
            <a:avLst/>
          </a:prstGeom>
          <a:solidFill>
            <a:schemeClr val="accent2"/>
          </a:solidFill>
          <a:ln w="63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altLang="fi-FI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hallitus: yhdistyksen tilit ja toimintakertomus</a:t>
            </a:r>
          </a:p>
        </p:txBody>
      </p:sp>
      <p:sp>
        <p:nvSpPr>
          <p:cNvPr id="12296" name="Tekstiruutu 6">
            <a:extLst>
              <a:ext uri="{FF2B5EF4-FFF2-40B4-BE49-F238E27FC236}">
                <a16:creationId xmlns:a16="http://schemas.microsoft.com/office/drawing/2014/main" id="{3253DEB8-A1FD-4226-B7F6-B853E7A1CE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3313" y="1786371"/>
            <a:ext cx="8563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dirty="0">
                <a:latin typeface="Georgia" panose="02040502050405020303" pitchFamily="18" charset="0"/>
              </a:rPr>
              <a:t>tammi</a:t>
            </a:r>
          </a:p>
        </p:txBody>
      </p:sp>
      <p:sp>
        <p:nvSpPr>
          <p:cNvPr id="12297" name="Tekstiruutu 11">
            <a:extLst>
              <a:ext uri="{FF2B5EF4-FFF2-40B4-BE49-F238E27FC236}">
                <a16:creationId xmlns:a16="http://schemas.microsoft.com/office/drawing/2014/main" id="{BD1D4EDE-76CB-43D9-B52A-BD06BED385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2900" y="2134393"/>
            <a:ext cx="76815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dirty="0">
                <a:latin typeface="Georgia" panose="02040502050405020303" pitchFamily="18" charset="0"/>
              </a:rPr>
              <a:t>helmi</a:t>
            </a:r>
          </a:p>
        </p:txBody>
      </p:sp>
      <p:sp>
        <p:nvSpPr>
          <p:cNvPr id="12298" name="Tekstiruutu 12">
            <a:extLst>
              <a:ext uri="{FF2B5EF4-FFF2-40B4-BE49-F238E27FC236}">
                <a16:creationId xmlns:a16="http://schemas.microsoft.com/office/drawing/2014/main" id="{FE254B38-46DD-47CC-8F9C-D025EB81FA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1" y="2724439"/>
            <a:ext cx="8509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dirty="0" err="1">
                <a:latin typeface="Georgia" panose="02040502050405020303" pitchFamily="18" charset="0"/>
              </a:rPr>
              <a:t>maalis</a:t>
            </a:r>
            <a:endParaRPr lang="fi-FI" altLang="fi-FI" sz="1800" dirty="0">
              <a:latin typeface="Georgia" panose="02040502050405020303" pitchFamily="18" charset="0"/>
            </a:endParaRPr>
          </a:p>
        </p:txBody>
      </p:sp>
      <p:sp>
        <p:nvSpPr>
          <p:cNvPr id="15" name="Pyöristetty suorakulmio 14">
            <a:extLst>
              <a:ext uri="{FF2B5EF4-FFF2-40B4-BE49-F238E27FC236}">
                <a16:creationId xmlns:a16="http://schemas.microsoft.com/office/drawing/2014/main" id="{FADE6011-0037-4A9B-9B28-9C218DB680D1}"/>
              </a:ext>
            </a:extLst>
          </p:cNvPr>
          <p:cNvSpPr/>
          <p:nvPr/>
        </p:nvSpPr>
        <p:spPr>
          <a:xfrm>
            <a:off x="7909720" y="2955467"/>
            <a:ext cx="3014661" cy="635000"/>
          </a:xfrm>
          <a:prstGeom prst="roundRect">
            <a:avLst/>
          </a:prstGeom>
          <a:solidFill>
            <a:schemeClr val="accent2"/>
          </a:solidFill>
          <a:ln w="63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altLang="fi-FI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yhdistyksen mahdollinen kevät-kokous, jos 2 kokousta, ks. säännöt</a:t>
            </a:r>
          </a:p>
        </p:txBody>
      </p:sp>
      <p:sp>
        <p:nvSpPr>
          <p:cNvPr id="12300" name="Tekstiruutu 16">
            <a:extLst>
              <a:ext uri="{FF2B5EF4-FFF2-40B4-BE49-F238E27FC236}">
                <a16:creationId xmlns:a16="http://schemas.microsoft.com/office/drawing/2014/main" id="{A0CA2D90-B426-4E7F-8A48-26C22E2EDB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1376" y="4224339"/>
            <a:ext cx="492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dirty="0">
                <a:latin typeface="Georgia" panose="02040502050405020303" pitchFamily="18" charset="0"/>
              </a:rPr>
              <a:t>elo</a:t>
            </a:r>
          </a:p>
        </p:txBody>
      </p:sp>
      <p:sp>
        <p:nvSpPr>
          <p:cNvPr id="12301" name="Tekstiruutu 17">
            <a:extLst>
              <a:ext uri="{FF2B5EF4-FFF2-40B4-BE49-F238E27FC236}">
                <a16:creationId xmlns:a16="http://schemas.microsoft.com/office/drawing/2014/main" id="{65F33CE0-B992-4AAA-8F11-5A8B458863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3313" y="4726488"/>
            <a:ext cx="6367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dirty="0">
                <a:latin typeface="Georgia" panose="02040502050405020303" pitchFamily="18" charset="0"/>
              </a:rPr>
              <a:t>kesä</a:t>
            </a:r>
          </a:p>
        </p:txBody>
      </p:sp>
      <p:sp>
        <p:nvSpPr>
          <p:cNvPr id="12302" name="Tekstiruutu 18">
            <a:extLst>
              <a:ext uri="{FF2B5EF4-FFF2-40B4-BE49-F238E27FC236}">
                <a16:creationId xmlns:a16="http://schemas.microsoft.com/office/drawing/2014/main" id="{8617DEBA-40E6-4CE9-8ACF-0A3D0A0D12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8043" y="4357360"/>
            <a:ext cx="77136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dirty="0">
                <a:latin typeface="Georgia" panose="02040502050405020303" pitchFamily="18" charset="0"/>
              </a:rPr>
              <a:t>touko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800" dirty="0">
              <a:latin typeface="Georgia" panose="02040502050405020303" pitchFamily="18" charset="0"/>
            </a:endParaRPr>
          </a:p>
        </p:txBody>
      </p:sp>
      <p:sp>
        <p:nvSpPr>
          <p:cNvPr id="12303" name="Tekstiruutu 19">
            <a:extLst>
              <a:ext uri="{FF2B5EF4-FFF2-40B4-BE49-F238E27FC236}">
                <a16:creationId xmlns:a16="http://schemas.microsoft.com/office/drawing/2014/main" id="{EB9A604A-68D8-4705-A024-1E40D07BF9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73491" y="3854452"/>
            <a:ext cx="73449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dirty="0" err="1">
                <a:latin typeface="Georgia" panose="02040502050405020303" pitchFamily="18" charset="0"/>
              </a:rPr>
              <a:t>huhti</a:t>
            </a:r>
            <a:endParaRPr lang="fi-FI" altLang="fi-FI" sz="1800" dirty="0">
              <a:latin typeface="Georgia" panose="02040502050405020303" pitchFamily="18" charset="0"/>
            </a:endParaRPr>
          </a:p>
        </p:txBody>
      </p:sp>
      <p:sp>
        <p:nvSpPr>
          <p:cNvPr id="12304" name="Tekstiruutu 20">
            <a:extLst>
              <a:ext uri="{FF2B5EF4-FFF2-40B4-BE49-F238E27FC236}">
                <a16:creationId xmlns:a16="http://schemas.microsoft.com/office/drawing/2014/main" id="{9BC82FC6-2B62-4D9E-AE49-87C047E790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8964" y="2217738"/>
            <a:ext cx="9032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dirty="0">
                <a:latin typeface="Georgia" panose="02040502050405020303" pitchFamily="18" charset="0"/>
              </a:rPr>
              <a:t>marras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800" dirty="0">
              <a:latin typeface="Georgia" panose="02040502050405020303" pitchFamily="18" charset="0"/>
            </a:endParaRPr>
          </a:p>
        </p:txBody>
      </p:sp>
      <p:sp>
        <p:nvSpPr>
          <p:cNvPr id="12305" name="Tekstiruutu 21">
            <a:extLst>
              <a:ext uri="{FF2B5EF4-FFF2-40B4-BE49-F238E27FC236}">
                <a16:creationId xmlns:a16="http://schemas.microsoft.com/office/drawing/2014/main" id="{FA566390-C39F-4C1F-AB9F-A9864943EA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7588" y="4641850"/>
            <a:ext cx="749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>
                <a:latin typeface="Georgia" panose="02040502050405020303" pitchFamily="18" charset="0"/>
              </a:rPr>
              <a:t>heinä</a:t>
            </a:r>
          </a:p>
        </p:txBody>
      </p:sp>
      <p:sp>
        <p:nvSpPr>
          <p:cNvPr id="12306" name="Tekstiruutu 22">
            <a:extLst>
              <a:ext uri="{FF2B5EF4-FFF2-40B4-BE49-F238E27FC236}">
                <a16:creationId xmlns:a16="http://schemas.microsoft.com/office/drawing/2014/main" id="{96AD8580-91F4-48C4-921F-D1E109E65B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1413" y="1839913"/>
            <a:ext cx="7088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dirty="0">
                <a:latin typeface="Georgia" panose="02040502050405020303" pitchFamily="18" charset="0"/>
              </a:rPr>
              <a:t>joulu</a:t>
            </a:r>
          </a:p>
        </p:txBody>
      </p:sp>
      <p:sp>
        <p:nvSpPr>
          <p:cNvPr id="12307" name="Tekstiruutu 23">
            <a:extLst>
              <a:ext uri="{FF2B5EF4-FFF2-40B4-BE49-F238E27FC236}">
                <a16:creationId xmlns:a16="http://schemas.microsoft.com/office/drawing/2014/main" id="{77E8370B-A5F0-4FC6-888E-040D726C4D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1" y="3790950"/>
            <a:ext cx="61106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dirty="0">
                <a:latin typeface="Georgia" panose="02040502050405020303" pitchFamily="18" charset="0"/>
              </a:rPr>
              <a:t>syys</a:t>
            </a:r>
          </a:p>
        </p:txBody>
      </p:sp>
      <p:sp>
        <p:nvSpPr>
          <p:cNvPr id="12308" name="Tekstiruutu 24">
            <a:extLst>
              <a:ext uri="{FF2B5EF4-FFF2-40B4-BE49-F238E27FC236}">
                <a16:creationId xmlns:a16="http://schemas.microsoft.com/office/drawing/2014/main" id="{33591B72-CC29-4237-905C-B5494A7BCD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8313" y="2695575"/>
            <a:ext cx="61587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dirty="0">
                <a:latin typeface="Georgia" panose="02040502050405020303" pitchFamily="18" charset="0"/>
              </a:rPr>
              <a:t>loka</a:t>
            </a:r>
          </a:p>
        </p:txBody>
      </p:sp>
      <p:sp>
        <p:nvSpPr>
          <p:cNvPr id="29" name="Pyöristetty suorakulmio 28">
            <a:extLst>
              <a:ext uri="{FF2B5EF4-FFF2-40B4-BE49-F238E27FC236}">
                <a16:creationId xmlns:a16="http://schemas.microsoft.com/office/drawing/2014/main" id="{9D41B7AC-1AC8-4445-B534-8A05530B59C5}"/>
              </a:ext>
            </a:extLst>
          </p:cNvPr>
          <p:cNvSpPr/>
          <p:nvPr/>
        </p:nvSpPr>
        <p:spPr>
          <a:xfrm>
            <a:off x="7919457" y="4109522"/>
            <a:ext cx="2414588" cy="755650"/>
          </a:xfrm>
          <a:prstGeom prst="roundRect">
            <a:avLst/>
          </a:prstGeom>
          <a:solidFill>
            <a:srgbClr val="2EC66C"/>
          </a:solidFill>
          <a:ln w="6350">
            <a:solidFill>
              <a:srgbClr val="2EC6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altLang="fi-FI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hallitus: katsaus alkuvuoteen, kesän toiminnan vastuut </a:t>
            </a:r>
          </a:p>
        </p:txBody>
      </p:sp>
      <p:sp>
        <p:nvSpPr>
          <p:cNvPr id="30" name="Pyöristetty suorakulmio 29">
            <a:extLst>
              <a:ext uri="{FF2B5EF4-FFF2-40B4-BE49-F238E27FC236}">
                <a16:creationId xmlns:a16="http://schemas.microsoft.com/office/drawing/2014/main" id="{222B6436-D0BF-4C02-98D5-68A9B0F16730}"/>
              </a:ext>
            </a:extLst>
          </p:cNvPr>
          <p:cNvSpPr/>
          <p:nvPr/>
        </p:nvSpPr>
        <p:spPr>
          <a:xfrm>
            <a:off x="5302251" y="5677260"/>
            <a:ext cx="1571625" cy="635000"/>
          </a:xfrm>
          <a:prstGeom prst="roundRect">
            <a:avLst/>
          </a:prstGeom>
          <a:gradFill flip="none" rotWithShape="1">
            <a:gsLst>
              <a:gs pos="53000">
                <a:srgbClr val="FFAE00"/>
              </a:gs>
              <a:gs pos="0">
                <a:srgbClr val="FFC000"/>
              </a:gs>
              <a:gs pos="0">
                <a:srgbClr val="FF6600"/>
              </a:gs>
              <a:gs pos="69000">
                <a:srgbClr val="2EC66C"/>
              </a:gs>
              <a:gs pos="0">
                <a:srgbClr val="FFC000"/>
              </a:gs>
            </a:gsLst>
            <a:lin ang="16200000" scaled="1"/>
            <a:tileRect/>
          </a:gra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altLang="fi-FI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kesän toiminta</a:t>
            </a:r>
          </a:p>
        </p:txBody>
      </p:sp>
      <p:sp>
        <p:nvSpPr>
          <p:cNvPr id="31" name="Pyöristetty suorakulmio 30">
            <a:extLst>
              <a:ext uri="{FF2B5EF4-FFF2-40B4-BE49-F238E27FC236}">
                <a16:creationId xmlns:a16="http://schemas.microsoft.com/office/drawing/2014/main" id="{65DD3C91-6B90-4BC7-8C88-AC99301B385F}"/>
              </a:ext>
            </a:extLst>
          </p:cNvPr>
          <p:cNvSpPr/>
          <p:nvPr/>
        </p:nvSpPr>
        <p:spPr>
          <a:xfrm>
            <a:off x="5032756" y="2743258"/>
            <a:ext cx="1866900" cy="1692275"/>
          </a:xfrm>
          <a:prstGeom prst="roundRect">
            <a:avLst/>
          </a:prstGeom>
          <a:gradFill>
            <a:gsLst>
              <a:gs pos="29633">
                <a:srgbClr val="F58900"/>
              </a:gs>
              <a:gs pos="21226">
                <a:srgbClr val="EA5100"/>
              </a:gs>
              <a:gs pos="38000">
                <a:srgbClr val="FFC000"/>
              </a:gs>
              <a:gs pos="9000">
                <a:srgbClr val="DA0000"/>
              </a:gs>
              <a:gs pos="65000">
                <a:srgbClr val="2EC66C"/>
              </a:gs>
              <a:gs pos="57000">
                <a:schemeClr val="accent6"/>
              </a:gs>
              <a:gs pos="78000">
                <a:schemeClr val="accent2">
                  <a:lumMod val="90000"/>
                </a:schemeClr>
              </a:gs>
            </a:gsLst>
            <a:lin ang="16200000" scaled="0"/>
          </a:gra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altLang="fi-FI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yhdistyksen varsinaista toimintaa </a:t>
            </a:r>
            <a:r>
              <a:rPr lang="fi-FI" altLang="fi-FI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fi-FI" altLang="fi-FI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jäsentiedotusta, mediatiedotusta aina kun tapahtuu</a:t>
            </a:r>
          </a:p>
        </p:txBody>
      </p:sp>
      <p:sp>
        <p:nvSpPr>
          <p:cNvPr id="32" name="Pyöristetty suorakulmio 31">
            <a:extLst>
              <a:ext uri="{FF2B5EF4-FFF2-40B4-BE49-F238E27FC236}">
                <a16:creationId xmlns:a16="http://schemas.microsoft.com/office/drawing/2014/main" id="{B3918A2B-851E-41AB-A1E9-5C60B6FFA0D1}"/>
              </a:ext>
            </a:extLst>
          </p:cNvPr>
          <p:cNvSpPr/>
          <p:nvPr/>
        </p:nvSpPr>
        <p:spPr>
          <a:xfrm>
            <a:off x="2273301" y="4865172"/>
            <a:ext cx="2414587" cy="971550"/>
          </a:xfrm>
          <a:prstGeom prst="roundRect">
            <a:avLst/>
          </a:prstGeom>
          <a:solidFill>
            <a:srgbClr val="FFC91D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altLang="fi-FI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hallitus: syyskauden toimintasuunnitelman tarkastaminen ja toiminnan toteutus</a:t>
            </a:r>
          </a:p>
        </p:txBody>
      </p:sp>
      <p:sp>
        <p:nvSpPr>
          <p:cNvPr id="33" name="Pyöristetty suorakulmio 32">
            <a:extLst>
              <a:ext uri="{FF2B5EF4-FFF2-40B4-BE49-F238E27FC236}">
                <a16:creationId xmlns:a16="http://schemas.microsoft.com/office/drawing/2014/main" id="{9444CDB5-0CFC-4ABE-A40E-5D4FE8CAFAD6}"/>
              </a:ext>
            </a:extLst>
          </p:cNvPr>
          <p:cNvSpPr/>
          <p:nvPr/>
        </p:nvSpPr>
        <p:spPr>
          <a:xfrm>
            <a:off x="1442184" y="3098983"/>
            <a:ext cx="2698750" cy="1583238"/>
          </a:xfrm>
          <a:prstGeom prst="roundRect">
            <a:avLst/>
          </a:prstGeom>
          <a:gradFill>
            <a:gsLst>
              <a:gs pos="0">
                <a:srgbClr val="FFC000"/>
              </a:gs>
              <a:gs pos="0">
                <a:srgbClr val="FF6600"/>
              </a:gs>
              <a:gs pos="45000">
                <a:srgbClr val="FFC000"/>
              </a:gs>
              <a:gs pos="60000">
                <a:srgbClr val="DA0000"/>
              </a:gs>
              <a:gs pos="98000">
                <a:srgbClr val="DA0000"/>
              </a:gs>
              <a:gs pos="0">
                <a:srgbClr val="FFC000"/>
              </a:gs>
            </a:gsLst>
            <a:lin ang="16200000" scaled="1"/>
          </a:gra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fi-FI" altLang="fi-FI" sz="14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>
              <a:defRPr/>
            </a:pPr>
            <a:r>
              <a:rPr lang="fi-FI" altLang="fi-FI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hallitus: toiminta- suunnitelman ja talousarvion laatiminen varsinaisen kokoukseen, kokousjärjestelyt</a:t>
            </a:r>
          </a:p>
          <a:p>
            <a:pPr>
              <a:defRPr/>
            </a:pPr>
            <a:endParaRPr lang="fi-FI" altLang="fi-FI" sz="14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34" name="Pyöristetty suorakulmio 33">
            <a:extLst>
              <a:ext uri="{FF2B5EF4-FFF2-40B4-BE49-F238E27FC236}">
                <a16:creationId xmlns:a16="http://schemas.microsoft.com/office/drawing/2014/main" id="{3F9C9684-6F0B-4A35-BDCF-109CF711C378}"/>
              </a:ext>
            </a:extLst>
          </p:cNvPr>
          <p:cNvSpPr/>
          <p:nvPr/>
        </p:nvSpPr>
        <p:spPr>
          <a:xfrm>
            <a:off x="1759315" y="2134393"/>
            <a:ext cx="2416175" cy="757238"/>
          </a:xfrm>
          <a:prstGeom prst="roundRect">
            <a:avLst/>
          </a:prstGeom>
          <a:solidFill>
            <a:srgbClr val="DA0000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altLang="fi-FI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yhdistyksen varsinainen / (syys) kokous</a:t>
            </a:r>
          </a:p>
        </p:txBody>
      </p:sp>
      <p:sp>
        <p:nvSpPr>
          <p:cNvPr id="35" name="Pyöristetty suorakulmio 34">
            <a:extLst>
              <a:ext uri="{FF2B5EF4-FFF2-40B4-BE49-F238E27FC236}">
                <a16:creationId xmlns:a16="http://schemas.microsoft.com/office/drawing/2014/main" id="{C1DAD134-33DF-4262-AB3E-AC8040F69428}"/>
              </a:ext>
            </a:extLst>
          </p:cNvPr>
          <p:cNvSpPr/>
          <p:nvPr/>
        </p:nvSpPr>
        <p:spPr>
          <a:xfrm>
            <a:off x="2035050" y="1194240"/>
            <a:ext cx="2914650" cy="757237"/>
          </a:xfrm>
          <a:prstGeom prst="roundRect">
            <a:avLst/>
          </a:prstGeom>
          <a:solidFill>
            <a:srgbClr val="D60000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altLang="fi-FI" sz="14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edustukset piirikeskusten edustajakokouksissa  / edustajiston kokouksissa </a:t>
            </a:r>
          </a:p>
        </p:txBody>
      </p:sp>
      <p:pic>
        <p:nvPicPr>
          <p:cNvPr id="36" name="Kuva 35">
            <a:extLst>
              <a:ext uri="{FF2B5EF4-FFF2-40B4-BE49-F238E27FC236}">
                <a16:creationId xmlns:a16="http://schemas.microsoft.com/office/drawing/2014/main" id="{11434803-D701-4F11-AB50-4127442DD49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45281" y="5914958"/>
            <a:ext cx="2332003" cy="79460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>
            <a:extLst>
              <a:ext uri="{FF2B5EF4-FFF2-40B4-BE49-F238E27FC236}">
                <a16:creationId xmlns:a16="http://schemas.microsoft.com/office/drawing/2014/main" id="{5EB40DFA-66A2-4AA4-B0A3-5648AF39FB5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3738" y="5627078"/>
            <a:ext cx="3441312" cy="794604"/>
          </a:xfrm>
          <a:prstGeom prst="rect">
            <a:avLst/>
          </a:prstGeom>
        </p:spPr>
      </p:pic>
      <p:sp>
        <p:nvSpPr>
          <p:cNvPr id="3" name="Suorakulmio 2"/>
          <p:cNvSpPr/>
          <p:nvPr/>
        </p:nvSpPr>
        <p:spPr>
          <a:xfrm>
            <a:off x="839788" y="911225"/>
            <a:ext cx="288130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fi-FI" sz="40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TAMMIKUU</a:t>
            </a:r>
          </a:p>
        </p:txBody>
      </p:sp>
      <p:sp>
        <p:nvSpPr>
          <p:cNvPr id="4" name="Suorakulmio 3"/>
          <p:cNvSpPr/>
          <p:nvPr/>
        </p:nvSpPr>
        <p:spPr>
          <a:xfrm>
            <a:off x="1126507" y="1769956"/>
            <a:ext cx="82804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i-FI" b="1" dirty="0"/>
              <a:t>Yhdistyksen hallituksen järjestäytymiskokous</a:t>
            </a:r>
          </a:p>
          <a:p>
            <a:pPr>
              <a:defRPr/>
            </a:pP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i-FI" dirty="0"/>
              <a:t>varapuheenjohtajan, sihteerin, rahastonhoitajan, jäsenrekisterinhoitajan, viestijän ja mahdollisten muiden vastaavien valinta / toimikuntien valinta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i-FI" dirty="0"/>
              <a:t>yhdistyksen luottamushenkilöiden tietojen päivittäminen ja tietojen ilmoittaminen piirikeskukseen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i-FI" dirty="0"/>
              <a:t>edellisenä syksynä varsinaisessa kokouksessa / syyskokouksessa valituista edustajista tiedot piirikeskukseen</a:t>
            </a:r>
          </a:p>
          <a:p>
            <a:pPr>
              <a:defRPr/>
            </a:pPr>
            <a:endParaRPr lang="fi-FI" altLang="fi-FI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i-FI" altLang="fi-FI" dirty="0"/>
              <a:t>tiedot </a:t>
            </a:r>
            <a:r>
              <a:rPr lang="fi-FI" altLang="fi-FI" dirty="0" err="1"/>
              <a:t>PRH:lle</a:t>
            </a:r>
            <a:r>
              <a:rPr lang="fi-FI" altLang="fi-FI" dirty="0"/>
              <a:t> mahdollisista nimenkirjoittajien muutoksista</a:t>
            </a:r>
          </a:p>
          <a:p>
            <a:pPr>
              <a:defRPr/>
            </a:pP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fi-FI" dirty="0"/>
          </a:p>
        </p:txBody>
      </p:sp>
      <p:pic>
        <p:nvPicPr>
          <p:cNvPr id="6" name="Kuva 5" descr="Kuva, joka sisältää kohteen Grafiikka, graafinen suunnittelu, clipart, Fontti&#10;&#10;Tekoälyllä luotu sisältö voi olla virheellistä.">
            <a:extLst>
              <a:ext uri="{FF2B5EF4-FFF2-40B4-BE49-F238E27FC236}">
                <a16:creationId xmlns:a16="http://schemas.microsoft.com/office/drawing/2014/main" id="{DE0F7285-F126-3D83-79C9-5EAE0DDBA2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1975" y="5556131"/>
            <a:ext cx="3820725" cy="130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200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>
            <a:extLst>
              <a:ext uri="{FF2B5EF4-FFF2-40B4-BE49-F238E27FC236}">
                <a16:creationId xmlns:a16="http://schemas.microsoft.com/office/drawing/2014/main" id="{5EB40DFA-66A2-4AA4-B0A3-5648AF39FB5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3738" y="5627078"/>
            <a:ext cx="3441312" cy="794604"/>
          </a:xfrm>
          <a:prstGeom prst="rect">
            <a:avLst/>
          </a:prstGeom>
        </p:spPr>
      </p:pic>
      <p:sp>
        <p:nvSpPr>
          <p:cNvPr id="3" name="Suorakulmio 2"/>
          <p:cNvSpPr/>
          <p:nvPr/>
        </p:nvSpPr>
        <p:spPr>
          <a:xfrm>
            <a:off x="836613" y="505780"/>
            <a:ext cx="4763227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fi-FI" sz="4000" dirty="0" err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TAMMIKUU…jatkuu</a:t>
            </a:r>
            <a:endParaRPr lang="fi-FI" sz="40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fi-FI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Suorakulmio 1"/>
          <p:cNvSpPr>
            <a:spLocks noChangeArrowheads="1"/>
          </p:cNvSpPr>
          <p:nvPr/>
        </p:nvSpPr>
        <p:spPr bwMode="auto">
          <a:xfrm>
            <a:off x="836613" y="1582998"/>
            <a:ext cx="7993063" cy="3748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r>
              <a:rPr lang="fi-FI" altLang="fi-FI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tarkastetaan jäsenrekisteri: hyväksytään uudet jäsenet ja tehdään tarvittavat poistot 1) eroamista haluavat jäsenet, 2) pois nukkuneet jäsenet, 3) erotettavat jäsenet (monissa säännöissä mainitaan, että hallitus voi erottaa, jos jäsenmaksu on toistuvasti suorittamatta) </a:t>
            </a:r>
            <a:r>
              <a:rPr lang="fi-FI" altLang="fi-FI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</a:t>
            </a:r>
            <a:r>
              <a:rPr lang="fi-FI" altLang="fi-FI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tiedot piirikeskukseen jäsenmaksujen laskuttamista varten</a:t>
            </a:r>
          </a:p>
          <a:p>
            <a:pPr eaLnBrk="1" hangingPunct="1">
              <a:spcBef>
                <a:spcPct val="0"/>
              </a:spcBef>
              <a:defRPr/>
            </a:pPr>
            <a:endParaRPr lang="fi-FI" altLang="fi-FI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defRPr/>
            </a:pPr>
            <a:r>
              <a:rPr lang="fi-FI" altLang="fi-FI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selvitys mahdollisista säätiöiden toiminta-avustuksista, </a:t>
            </a:r>
            <a:r>
              <a:rPr lang="fi-FI" altLang="fi-FI" sz="1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vastuutus</a:t>
            </a:r>
            <a:r>
              <a:rPr lang="fi-FI" altLang="fi-FI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niiden hakemisesta</a:t>
            </a: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  <a:defRPr/>
            </a:pPr>
            <a:endParaRPr lang="fi-FI" altLang="fi-FI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fi-FI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kevätkauden toiminnan järjestelyiden vastuista sopiminen</a:t>
            </a: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  <a:defRPr/>
            </a:pPr>
            <a:endParaRPr lang="fi-FI" altLang="fi-FI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defRPr/>
            </a:pPr>
            <a:r>
              <a:rPr lang="fi-FI" altLang="fi-FI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jäsenviestinnän aikataulutus </a:t>
            </a:r>
            <a:r>
              <a:rPr lang="fi-FI" altLang="fi-FI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ja toteutuksen vastuuttaminen</a:t>
            </a:r>
          </a:p>
          <a:p>
            <a:pPr marL="0" indent="0" eaLnBrk="1" hangingPunct="1">
              <a:spcBef>
                <a:spcPct val="0"/>
              </a:spcBef>
              <a:buNone/>
              <a:defRPr/>
            </a:pPr>
            <a:endParaRPr lang="fi-FI" altLang="fi-FI" sz="1800" dirty="0">
              <a:latin typeface="Georgia" panose="02040502050405020303" pitchFamily="18" charset="0"/>
              <a:sym typeface="Wingdings" pitchFamily="2" charset="2"/>
            </a:endParaRPr>
          </a:p>
        </p:txBody>
      </p:sp>
      <p:pic>
        <p:nvPicPr>
          <p:cNvPr id="2" name="Kuva 1">
            <a:extLst>
              <a:ext uri="{FF2B5EF4-FFF2-40B4-BE49-F238E27FC236}">
                <a16:creationId xmlns:a16="http://schemas.microsoft.com/office/drawing/2014/main" id="{BFFA206A-67A7-26E2-AB7B-B7B572B645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2552" y="5627078"/>
            <a:ext cx="3822523" cy="1049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632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>
            <a:extLst>
              <a:ext uri="{FF2B5EF4-FFF2-40B4-BE49-F238E27FC236}">
                <a16:creationId xmlns:a16="http://schemas.microsoft.com/office/drawing/2014/main" id="{5EB40DFA-66A2-4AA4-B0A3-5648AF39FB5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3738" y="5627078"/>
            <a:ext cx="3441312" cy="794604"/>
          </a:xfrm>
          <a:prstGeom prst="rect">
            <a:avLst/>
          </a:prstGeom>
        </p:spPr>
      </p:pic>
      <p:sp>
        <p:nvSpPr>
          <p:cNvPr id="3" name="Suorakulmio 2"/>
          <p:cNvSpPr/>
          <p:nvPr/>
        </p:nvSpPr>
        <p:spPr>
          <a:xfrm>
            <a:off x="971550" y="590261"/>
            <a:ext cx="283443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fi-FI" sz="40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HELMIKUU</a:t>
            </a:r>
          </a:p>
        </p:txBody>
      </p:sp>
      <p:sp>
        <p:nvSpPr>
          <p:cNvPr id="4" name="Suorakulmio 3"/>
          <p:cNvSpPr/>
          <p:nvPr/>
        </p:nvSpPr>
        <p:spPr>
          <a:xfrm>
            <a:off x="971550" y="1125538"/>
            <a:ext cx="887762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fi-FI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fi-FI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edellisen vuoden toimintakertomuksen laatiminen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fi-FI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tilinpäätös, hallituksen jäsenten allekirjoitukset  ja tilin- / </a:t>
            </a:r>
          </a:p>
          <a:p>
            <a:pPr>
              <a:defRPr/>
            </a:pP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toiminnantarkastus </a:t>
            </a: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/>
              </a:rPr>
              <a:t></a:t>
            </a: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rahastonhoitaja vastaa tilien toimittamisesta</a:t>
            </a:r>
          </a:p>
          <a:p>
            <a:pPr>
              <a:defRPr/>
            </a:pP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liitteineen toiminnan- /tilintarkastajille tai -tarkastajalle</a:t>
            </a:r>
          </a:p>
          <a:p>
            <a:pPr>
              <a:defRPr/>
            </a:pPr>
            <a:endParaRPr lang="fi-FI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kahden kokouksen yhdistyksissä kevätkokouksen valmistelu ja </a:t>
            </a:r>
          </a:p>
          <a:p>
            <a:pPr>
              <a:defRPr/>
            </a:pP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kokousilmoituksien toteutuksen </a:t>
            </a:r>
            <a:r>
              <a:rPr lang="fi-FI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vastuuttaminen</a:t>
            </a:r>
            <a:endParaRPr lang="fi-FI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fi-FI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mahdollisten järjestömerkkien hakeminen (ympärivuotisista)</a:t>
            </a:r>
          </a:p>
          <a:p>
            <a:pPr>
              <a:defRPr/>
            </a:pPr>
            <a:endParaRPr lang="fi-FI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yhdistysten toiminnan toimeenpano ja toiminnasta tiedottaminen </a:t>
            </a:r>
          </a:p>
          <a:p>
            <a:pPr>
              <a:defRPr/>
            </a:pP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vastuuta jakaen</a:t>
            </a:r>
          </a:p>
          <a:p>
            <a:pPr>
              <a:defRPr/>
            </a:pPr>
            <a:endParaRPr lang="fi-FI" dirty="0">
              <a:latin typeface="Georgia" panose="02040502050405020303" pitchFamily="18" charset="0"/>
            </a:endParaRPr>
          </a:p>
        </p:txBody>
      </p:sp>
      <p:pic>
        <p:nvPicPr>
          <p:cNvPr id="2" name="Kuva 1">
            <a:extLst>
              <a:ext uri="{FF2B5EF4-FFF2-40B4-BE49-F238E27FC236}">
                <a16:creationId xmlns:a16="http://schemas.microsoft.com/office/drawing/2014/main" id="{C643212B-FB0A-CD70-EB31-2BB4AB0702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18513" y="5565329"/>
            <a:ext cx="3631917" cy="1239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942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>
            <a:extLst>
              <a:ext uri="{FF2B5EF4-FFF2-40B4-BE49-F238E27FC236}">
                <a16:creationId xmlns:a16="http://schemas.microsoft.com/office/drawing/2014/main" id="{5EB40DFA-66A2-4AA4-B0A3-5648AF39FB5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3738" y="5627078"/>
            <a:ext cx="3441312" cy="794604"/>
          </a:xfrm>
          <a:prstGeom prst="rect">
            <a:avLst/>
          </a:prstGeom>
        </p:spPr>
      </p:pic>
      <p:sp>
        <p:nvSpPr>
          <p:cNvPr id="3" name="Suorakulmio 2"/>
          <p:cNvSpPr/>
          <p:nvPr/>
        </p:nvSpPr>
        <p:spPr>
          <a:xfrm>
            <a:off x="1074738" y="836613"/>
            <a:ext cx="314701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fi-FI" sz="40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MAALISKUU</a:t>
            </a:r>
          </a:p>
        </p:txBody>
      </p:sp>
      <p:sp>
        <p:nvSpPr>
          <p:cNvPr id="4" name="Suorakulmio 3"/>
          <p:cNvSpPr/>
          <p:nvPr/>
        </p:nvSpPr>
        <p:spPr>
          <a:xfrm>
            <a:off x="1427163" y="1690688"/>
            <a:ext cx="72009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i-FI" dirty="0"/>
              <a:t>kahden kokouksen yhdistyksissä järjestetään kevätkokous (useimmiten määritelty pidettäväksi maalis-huhtikuussa):  kokouksessa  hyväksytään toimintakertomus, vahvistetaan tilinpäätös ja päätetään vastuuvapauden myöntämisestä hallitukselle sekä käsitellään mahdolliset muut kutsussa mainitut asiat</a:t>
            </a:r>
          </a:p>
          <a:p>
            <a:pPr>
              <a:defRPr/>
            </a:pP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i-FI" dirty="0"/>
              <a:t>lähetetään edellisen vuoden toimintatilastot piireihin n. maaliskuun 20 päivään  mennessä (tarkasta asia piirikeskuksen tiedotuskirjeistä)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i-FI" dirty="0"/>
              <a:t>yhdistysten toiminnan toimeenpano ja toiminnasta tiedottaminen </a:t>
            </a:r>
          </a:p>
          <a:p>
            <a:pPr>
              <a:defRPr/>
            </a:pPr>
            <a:r>
              <a:rPr lang="fi-FI" dirty="0"/>
              <a:t>     vastuuta jakaen</a:t>
            </a:r>
          </a:p>
        </p:txBody>
      </p:sp>
      <p:pic>
        <p:nvPicPr>
          <p:cNvPr id="2" name="Kuva 1">
            <a:extLst>
              <a:ext uri="{FF2B5EF4-FFF2-40B4-BE49-F238E27FC236}">
                <a16:creationId xmlns:a16="http://schemas.microsoft.com/office/drawing/2014/main" id="{39F4D6A9-8118-35C0-2EC6-63FEC1446E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3132" y="5372051"/>
            <a:ext cx="3822523" cy="1304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769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>
            <a:extLst>
              <a:ext uri="{FF2B5EF4-FFF2-40B4-BE49-F238E27FC236}">
                <a16:creationId xmlns:a16="http://schemas.microsoft.com/office/drawing/2014/main" id="{5EB40DFA-66A2-4AA4-B0A3-5648AF39FB5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3738" y="5627078"/>
            <a:ext cx="3441312" cy="794604"/>
          </a:xfrm>
          <a:prstGeom prst="rect">
            <a:avLst/>
          </a:prstGeom>
        </p:spPr>
      </p:pic>
      <p:sp>
        <p:nvSpPr>
          <p:cNvPr id="3" name="Suorakulmio 2"/>
          <p:cNvSpPr>
            <a:spLocks noChangeArrowheads="1"/>
          </p:cNvSpPr>
          <p:nvPr/>
        </p:nvSpPr>
        <p:spPr bwMode="auto">
          <a:xfrm>
            <a:off x="827088" y="836613"/>
            <a:ext cx="873732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4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HUHTIKUU, TOUKOKUU, KESÄKUU</a:t>
            </a:r>
          </a:p>
        </p:txBody>
      </p:sp>
      <p:sp>
        <p:nvSpPr>
          <p:cNvPr id="4" name="Suorakulmio 3"/>
          <p:cNvSpPr/>
          <p:nvPr/>
        </p:nvSpPr>
        <p:spPr>
          <a:xfrm>
            <a:off x="827088" y="1582738"/>
            <a:ext cx="7416800" cy="17541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i-FI" dirty="0"/>
              <a:t>kevään / kesän hallituksen kokouksessa toiminta- ja talouskatsaus</a:t>
            </a:r>
          </a:p>
          <a:p>
            <a:pPr>
              <a:defRPr/>
            </a:pP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i-FI" dirty="0" err="1"/>
              <a:t>Impin</a:t>
            </a:r>
            <a:r>
              <a:rPr lang="fi-FI" dirty="0"/>
              <a:t>-päivän ja muiden kesän tapahtumien  toteuttamisen ja viestinnän vastuunjako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fi-FI" dirty="0"/>
          </a:p>
        </p:txBody>
      </p:sp>
      <p:sp>
        <p:nvSpPr>
          <p:cNvPr id="5" name="Suorakulmio 3"/>
          <p:cNvSpPr>
            <a:spLocks noChangeArrowheads="1"/>
          </p:cNvSpPr>
          <p:nvPr/>
        </p:nvSpPr>
        <p:spPr bwMode="auto">
          <a:xfrm>
            <a:off x="755650" y="3311525"/>
            <a:ext cx="542488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400" b="1" dirty="0">
                <a:solidFill>
                  <a:srgbClr val="FFC000"/>
                </a:solidFill>
              </a:rPr>
              <a:t> </a:t>
            </a:r>
            <a:r>
              <a:rPr lang="fi-FI" altLang="fi-FI" sz="40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HEINÄKUU, ELOKUU</a:t>
            </a:r>
          </a:p>
        </p:txBody>
      </p:sp>
      <p:sp>
        <p:nvSpPr>
          <p:cNvPr id="6" name="Tekstiruutu 4"/>
          <p:cNvSpPr txBox="1">
            <a:spLocks noChangeArrowheads="1"/>
          </p:cNvSpPr>
          <p:nvPr/>
        </p:nvSpPr>
        <p:spPr bwMode="auto">
          <a:xfrm>
            <a:off x="827088" y="4327004"/>
            <a:ext cx="58737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fi-FI" altLang="fi-FI" sz="1800" dirty="0">
                <a:latin typeface="Calibri "/>
              </a:rPr>
              <a:t>kesän toiminnan  toteuttamisen ja viestinnän vastuunjako</a:t>
            </a:r>
          </a:p>
        </p:txBody>
      </p:sp>
      <p:pic>
        <p:nvPicPr>
          <p:cNvPr id="2" name="Kuva 1">
            <a:extLst>
              <a:ext uri="{FF2B5EF4-FFF2-40B4-BE49-F238E27FC236}">
                <a16:creationId xmlns:a16="http://schemas.microsoft.com/office/drawing/2014/main" id="{A281ABC7-8F7E-681D-4973-6762FCCD17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3132" y="5553343"/>
            <a:ext cx="3822523" cy="1304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683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>
            <a:extLst>
              <a:ext uri="{FF2B5EF4-FFF2-40B4-BE49-F238E27FC236}">
                <a16:creationId xmlns:a16="http://schemas.microsoft.com/office/drawing/2014/main" id="{5EB40DFA-66A2-4AA4-B0A3-5648AF39FB5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3738" y="5627078"/>
            <a:ext cx="3441312" cy="794604"/>
          </a:xfrm>
          <a:prstGeom prst="rect">
            <a:avLst/>
          </a:prstGeom>
        </p:spPr>
      </p:pic>
      <p:sp>
        <p:nvSpPr>
          <p:cNvPr id="3" name="Suorakulmio 2"/>
          <p:cNvSpPr/>
          <p:nvPr/>
        </p:nvSpPr>
        <p:spPr>
          <a:xfrm>
            <a:off x="827088" y="692150"/>
            <a:ext cx="536717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fi-FI" sz="40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SYYSKUU, </a:t>
            </a:r>
            <a:r>
              <a:rPr lang="fi-FI" sz="4000" dirty="0">
                <a:solidFill>
                  <a:srgbClr val="D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LOKAKUU</a:t>
            </a:r>
          </a:p>
        </p:txBody>
      </p:sp>
      <p:sp>
        <p:nvSpPr>
          <p:cNvPr id="4" name="Suorakulmio 1"/>
          <p:cNvSpPr>
            <a:spLocks noChangeArrowheads="1"/>
          </p:cNvSpPr>
          <p:nvPr/>
        </p:nvSpPr>
        <p:spPr bwMode="auto">
          <a:xfrm>
            <a:off x="827088" y="1400036"/>
            <a:ext cx="7850187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fi-FI" altLang="fi-FI" sz="1800" dirty="0">
                <a:latin typeface="Calibri "/>
              </a:rPr>
              <a:t>hallituksen kokouksessa syyskauden toiminnan tarkennukset </a:t>
            </a:r>
            <a:r>
              <a:rPr lang="fi-FI" altLang="fi-FI" sz="1800" dirty="0">
                <a:latin typeface="Calibri "/>
                <a:sym typeface="Wingdings" pitchFamily="2" charset="2"/>
              </a:rPr>
              <a:t></a:t>
            </a:r>
            <a:r>
              <a:rPr lang="fi-FI" altLang="fi-FI" sz="1800" dirty="0">
                <a:latin typeface="Calibri "/>
              </a:rPr>
              <a:t> toteuttamis- ja viestintävastuiden jakaminen</a:t>
            </a:r>
          </a:p>
          <a:p>
            <a:pPr eaLnBrk="1" hangingPunct="1">
              <a:spcBef>
                <a:spcPct val="0"/>
              </a:spcBef>
            </a:pPr>
            <a:endParaRPr lang="fi-FI" altLang="fi-FI" sz="1800" dirty="0">
              <a:latin typeface="Calibri "/>
            </a:endParaRPr>
          </a:p>
          <a:p>
            <a:pPr eaLnBrk="1" hangingPunct="1">
              <a:spcBef>
                <a:spcPct val="0"/>
              </a:spcBef>
            </a:pPr>
            <a:r>
              <a:rPr lang="fi-FI" altLang="fi-FI" sz="1800" dirty="0">
                <a:latin typeface="Calibri "/>
              </a:rPr>
              <a:t>hallitus valmistelee ehdotukset varsinaisen /syys- /vuosikokouksen  päätettäväksi</a:t>
            </a:r>
          </a:p>
          <a:p>
            <a:pPr lvl="1" eaLnBrk="1" hangingPunct="1">
              <a:spcBef>
                <a:spcPct val="0"/>
              </a:spcBef>
              <a:buFont typeface="Arial" charset="0"/>
              <a:buChar char="•"/>
            </a:pPr>
            <a:r>
              <a:rPr lang="fi-FI" altLang="fi-FI" sz="1800" dirty="0">
                <a:latin typeface="Calibri "/>
              </a:rPr>
              <a:t>seuraavan vuoden jäsen-  ja kannatusmaksujen suuruudesta</a:t>
            </a:r>
          </a:p>
          <a:p>
            <a:pPr lvl="1" eaLnBrk="1" hangingPunct="1">
              <a:spcBef>
                <a:spcPct val="0"/>
              </a:spcBef>
              <a:buFont typeface="Arial" charset="0"/>
              <a:buChar char="•"/>
            </a:pPr>
            <a:r>
              <a:rPr lang="fi-FI" altLang="fi-FI" sz="1800" dirty="0">
                <a:latin typeface="Calibri "/>
              </a:rPr>
              <a:t>seuraavan vuoden toimintasuunnitelmasta ja talousarviosta</a:t>
            </a:r>
          </a:p>
          <a:p>
            <a:pPr lvl="1" eaLnBrk="1" hangingPunct="1">
              <a:spcBef>
                <a:spcPct val="0"/>
              </a:spcBef>
              <a:buFont typeface="Arial" charset="0"/>
              <a:buChar char="•"/>
            </a:pPr>
            <a:r>
              <a:rPr lang="fi-FI" altLang="fi-FI" sz="1800" dirty="0">
                <a:latin typeface="Calibri "/>
              </a:rPr>
              <a:t>toteaa erovuoroiset hallituksen jäsenet, keskustelee luottamushenkilövalinnoista (hallitus, edustukset), toteaa erovuoroiset tili- tai toiminnantarkastajat </a:t>
            </a:r>
          </a:p>
          <a:p>
            <a:pPr lvl="1" eaLnBrk="1" hangingPunct="1">
              <a:spcBef>
                <a:spcPct val="0"/>
              </a:spcBef>
              <a:buFont typeface="Arial" charset="0"/>
              <a:buChar char="•"/>
            </a:pPr>
            <a:r>
              <a:rPr lang="fi-FI" altLang="fi-FI" sz="1800" dirty="0">
                <a:latin typeface="Calibri "/>
              </a:rPr>
              <a:t>yhden vuosikokouksen yhdistyksissä hallitus huolehtii myös edellisen vuoden  toiminta- ja tilikertomusten tuomisesta varsinaisen kokouksen hyväksyttäväksi</a:t>
            </a:r>
          </a:p>
          <a:p>
            <a:pPr lvl="1" eaLnBrk="1" hangingPunct="1">
              <a:spcBef>
                <a:spcPct val="0"/>
              </a:spcBef>
              <a:buFont typeface="Arial" charset="0"/>
              <a:buChar char="•"/>
            </a:pPr>
            <a:r>
              <a:rPr lang="fi-FI" altLang="fi-FI" sz="1800" dirty="0">
                <a:latin typeface="Calibri "/>
              </a:rPr>
              <a:t>valmistelee mahdolliset kunniapuheenjohtaja- ja kunniajäsenehdotukset</a:t>
            </a:r>
          </a:p>
          <a:p>
            <a:pPr lvl="1" eaLnBrk="1" hangingPunct="1">
              <a:spcBef>
                <a:spcPct val="0"/>
              </a:spcBef>
              <a:buFont typeface="Arial" charset="0"/>
              <a:buChar char="•"/>
            </a:pPr>
            <a:endParaRPr lang="fi-FI" altLang="fi-FI" sz="1800" dirty="0">
              <a:latin typeface="Calibri "/>
            </a:endParaRPr>
          </a:p>
          <a:p>
            <a:pPr eaLnBrk="1" hangingPunct="1">
              <a:spcBef>
                <a:spcPct val="0"/>
              </a:spcBef>
            </a:pPr>
            <a:r>
              <a:rPr lang="fi-FI" altLang="fi-FI" sz="1800" dirty="0">
                <a:latin typeface="Calibri "/>
              </a:rPr>
              <a:t>vuosikokouksen kokouskutsujen lähettäminen ja järjestelyt</a:t>
            </a:r>
          </a:p>
        </p:txBody>
      </p:sp>
      <p:pic>
        <p:nvPicPr>
          <p:cNvPr id="2" name="Kuva 1">
            <a:extLst>
              <a:ext uri="{FF2B5EF4-FFF2-40B4-BE49-F238E27FC236}">
                <a16:creationId xmlns:a16="http://schemas.microsoft.com/office/drawing/2014/main" id="{2BE20DB0-15B8-3DAF-5E44-F9B02C8188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13738" y="5543550"/>
            <a:ext cx="3522764" cy="1202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3909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>
            <a:extLst>
              <a:ext uri="{FF2B5EF4-FFF2-40B4-BE49-F238E27FC236}">
                <a16:creationId xmlns:a16="http://schemas.microsoft.com/office/drawing/2014/main" id="{5EB40DFA-66A2-4AA4-B0A3-5648AF39FB5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3738" y="5627078"/>
            <a:ext cx="3441312" cy="794604"/>
          </a:xfrm>
          <a:prstGeom prst="rect">
            <a:avLst/>
          </a:prstGeom>
        </p:spPr>
      </p:pic>
      <p:sp>
        <p:nvSpPr>
          <p:cNvPr id="3" name="Suorakulmio 2"/>
          <p:cNvSpPr/>
          <p:nvPr/>
        </p:nvSpPr>
        <p:spPr>
          <a:xfrm>
            <a:off x="900112" y="1158875"/>
            <a:ext cx="635793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fi-FI" sz="4000" dirty="0">
                <a:solidFill>
                  <a:srgbClr val="D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LOKAKUU, MARRASKUU</a:t>
            </a:r>
          </a:p>
        </p:txBody>
      </p:sp>
      <p:sp>
        <p:nvSpPr>
          <p:cNvPr id="4" name="Suorakulmio 3"/>
          <p:cNvSpPr/>
          <p:nvPr/>
        </p:nvSpPr>
        <p:spPr>
          <a:xfrm>
            <a:off x="866775" y="1700213"/>
            <a:ext cx="7488238" cy="2032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i-FI" dirty="0">
                <a:latin typeface="Georgia" panose="02040502050405020303" pitchFamily="18" charset="0"/>
              </a:rPr>
              <a:t>yhdistyksen varsinainen / syyskokous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fi-FI" dirty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i-FI" dirty="0"/>
              <a:t>edustukset piirikeskusten kokouksissa tai edustukset edustajiston kokouksissa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fi-FI" dirty="0"/>
          </a:p>
          <a:p>
            <a:pPr>
              <a:defRPr/>
            </a:pPr>
            <a:endParaRPr lang="fi-FI" dirty="0"/>
          </a:p>
        </p:txBody>
      </p:sp>
      <p:sp>
        <p:nvSpPr>
          <p:cNvPr id="5" name="Suorakulmio 4"/>
          <p:cNvSpPr/>
          <p:nvPr/>
        </p:nvSpPr>
        <p:spPr>
          <a:xfrm>
            <a:off x="908495" y="4204539"/>
            <a:ext cx="7488238" cy="17557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i-FI" dirty="0">
                <a:latin typeface="Georgia" panose="02040502050405020303" pitchFamily="18" charset="0"/>
              </a:rPr>
              <a:t>vuoden, erityisesti syksyn toiminnan ja talouden tarkastelu</a:t>
            </a:r>
          </a:p>
          <a:p>
            <a:pPr>
              <a:defRPr/>
            </a:pPr>
            <a:endParaRPr lang="fi-FI" dirty="0"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i-FI" dirty="0">
                <a:latin typeface="Georgia" panose="02040502050405020303" pitchFamily="18" charset="0"/>
              </a:rPr>
              <a:t>luottamushenkilöiden, aktiivien  huomioiminen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fi-FI" dirty="0">
              <a:latin typeface="Georgia" panose="02040502050405020303" pitchFamily="18" charset="0"/>
            </a:endParaRPr>
          </a:p>
          <a:p>
            <a:pPr>
              <a:defRPr/>
            </a:pPr>
            <a:endParaRPr lang="fi-FI" dirty="0"/>
          </a:p>
        </p:txBody>
      </p:sp>
      <p:sp>
        <p:nvSpPr>
          <p:cNvPr id="6" name="Suorakulmio 5"/>
          <p:cNvSpPr/>
          <p:nvPr/>
        </p:nvSpPr>
        <p:spPr>
          <a:xfrm>
            <a:off x="900113" y="3357563"/>
            <a:ext cx="294824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fi-FI" sz="4000" dirty="0">
                <a:solidFill>
                  <a:srgbClr val="DA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JOULUKUU</a:t>
            </a:r>
          </a:p>
        </p:txBody>
      </p:sp>
      <p:pic>
        <p:nvPicPr>
          <p:cNvPr id="2" name="Kuva 1">
            <a:extLst>
              <a:ext uri="{FF2B5EF4-FFF2-40B4-BE49-F238E27FC236}">
                <a16:creationId xmlns:a16="http://schemas.microsoft.com/office/drawing/2014/main" id="{A0E92161-A0A4-09B2-93A1-69F875343C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6733" y="5627078"/>
            <a:ext cx="3275322" cy="1117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176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449</Words>
  <Application>Microsoft Office PowerPoint</Application>
  <PresentationFormat>Laajakuva</PresentationFormat>
  <Paragraphs>93</Paragraphs>
  <Slides>9</Slides>
  <Notes>0</Notes>
  <HiddenSlides>0</HiddenSlides>
  <MMClips>0</MMClips>
  <ScaleCrop>false</ScaleCrop>
  <HeadingPairs>
    <vt:vector size="8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Upotetut OLE-palvelimet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</vt:lpstr>
      <vt:lpstr>Calibri Light</vt:lpstr>
      <vt:lpstr>Georgia</vt:lpstr>
      <vt:lpstr>Office-teema</vt:lpstr>
      <vt:lpstr>Microsoft Excel Chart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Helena Velin</dc:creator>
  <cp:lastModifiedBy>Marita af Klercker</cp:lastModifiedBy>
  <cp:revision>28</cp:revision>
  <dcterms:created xsi:type="dcterms:W3CDTF">2018-10-29T11:06:49Z</dcterms:created>
  <dcterms:modified xsi:type="dcterms:W3CDTF">2026-01-30T11:56:17Z</dcterms:modified>
</cp:coreProperties>
</file>